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DM Sans" charset="1" panose="00000000000000000000"/>
      <p:regular r:id="rId17"/>
    </p:embeddedFont>
    <p:embeddedFont>
      <p:font typeface="DM Sans Bold" charset="1" panose="00000000000000000000"/>
      <p:regular r:id="rId18"/>
    </p:embeddedFont>
    <p:embeddedFont>
      <p:font typeface="League Spartan" charset="1" panose="00000800000000000000"/>
      <p:regular r:id="rId19"/>
    </p:embeddedFont>
    <p:embeddedFont>
      <p:font typeface="Arimo" charset="1" panose="020B0604020202020204"/>
      <p:regular r:id="rId20"/>
    </p:embeddedFont>
    <p:embeddedFont>
      <p:font typeface="Arimo Bold" charset="1" panose="020B0704020202020204"/>
      <p:regular r:id="rId21"/>
    </p:embeddedFont>
    <p:embeddedFont>
      <p:font typeface="Canva Sans Bold" charset="1" panose="020B0803030501040103"/>
      <p:regular r:id="rId22"/>
    </p:embeddedFont>
    <p:embeddedFont>
      <p:font typeface="Canva Sans" charset="1" panose="020B0503030501040103"/>
      <p:regular r:id="rId23"/>
    </p:embeddedFont>
    <p:embeddedFont>
      <p:font typeface="Arimo Italics" charset="1" panose="020B0604020202090204"/>
      <p:regular r:id="rId2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png>
</file>

<file path=ppt/media/image13.jpe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 Id="rId3" Target="../media/image1.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png" Type="http://schemas.openxmlformats.org/officeDocument/2006/relationships/image"/><Relationship Id="rId11" Target="../media/image11.svg" Type="http://schemas.openxmlformats.org/officeDocument/2006/relationships/image"/><Relationship Id="rId12" Target="../media/image12.png" Type="http://schemas.openxmlformats.org/officeDocument/2006/relationships/image"/><Relationship Id="rId2" Target="../media/image1.pn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5.png" Type="http://schemas.openxmlformats.org/officeDocument/2006/relationships/image"/><Relationship Id="rId6" Target="../media/image6.svg" Type="http://schemas.openxmlformats.org/officeDocument/2006/relationships/image"/><Relationship Id="rId7" Target="../media/image7.png" Type="http://schemas.openxmlformats.org/officeDocument/2006/relationships/image"/><Relationship Id="rId8" Target="../media/image8.svg" Type="http://schemas.openxmlformats.org/officeDocument/2006/relationships/image"/><Relationship Id="rId9"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3.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4508595" y="4765047"/>
            <a:ext cx="15961692" cy="13627295"/>
          </a:xfrm>
          <a:custGeom>
            <a:avLst/>
            <a:gdLst/>
            <a:ahLst/>
            <a:cxnLst/>
            <a:rect r="r" b="b" t="t" l="l"/>
            <a:pathLst>
              <a:path h="13627295" w="15961692">
                <a:moveTo>
                  <a:pt x="0" y="0"/>
                </a:moveTo>
                <a:lnTo>
                  <a:pt x="15961692" y="0"/>
                </a:lnTo>
                <a:lnTo>
                  <a:pt x="15961692" y="13627295"/>
                </a:lnTo>
                <a:lnTo>
                  <a:pt x="0" y="13627295"/>
                </a:lnTo>
                <a:lnTo>
                  <a:pt x="0" y="0"/>
                </a:lnTo>
                <a:close/>
              </a:path>
            </a:pathLst>
          </a:custGeom>
          <a:blipFill>
            <a:blip r:embed="rId2"/>
            <a:stretch>
              <a:fillRect l="0" t="0" r="0" b="0"/>
            </a:stretch>
          </a:blipFill>
        </p:spPr>
      </p:sp>
      <p:sp>
        <p:nvSpPr>
          <p:cNvPr name="Freeform 3" id="3"/>
          <p:cNvSpPr/>
          <p:nvPr/>
        </p:nvSpPr>
        <p:spPr>
          <a:xfrm flipH="false" flipV="false" rot="0">
            <a:off x="14454076" y="-3121190"/>
            <a:ext cx="7084041" cy="6048000"/>
          </a:xfrm>
          <a:custGeom>
            <a:avLst/>
            <a:gdLst/>
            <a:ahLst/>
            <a:cxnLst/>
            <a:rect r="r" b="b" t="t" l="l"/>
            <a:pathLst>
              <a:path h="6048000" w="7084041">
                <a:moveTo>
                  <a:pt x="0" y="0"/>
                </a:moveTo>
                <a:lnTo>
                  <a:pt x="7084041" y="0"/>
                </a:lnTo>
                <a:lnTo>
                  <a:pt x="7084041" y="6048000"/>
                </a:lnTo>
                <a:lnTo>
                  <a:pt x="0" y="6048000"/>
                </a:lnTo>
                <a:lnTo>
                  <a:pt x="0" y="0"/>
                </a:lnTo>
                <a:close/>
              </a:path>
            </a:pathLst>
          </a:custGeom>
          <a:blipFill>
            <a:blip r:embed="rId2"/>
            <a:stretch>
              <a:fillRect l="0" t="0" r="0" b="0"/>
            </a:stretch>
          </a:blipFill>
        </p:spPr>
      </p:sp>
      <p:sp>
        <p:nvSpPr>
          <p:cNvPr name="Freeform 4" id="4"/>
          <p:cNvSpPr/>
          <p:nvPr/>
        </p:nvSpPr>
        <p:spPr>
          <a:xfrm flipH="false" flipV="false" rot="0">
            <a:off x="3472251" y="5458614"/>
            <a:ext cx="11459335" cy="4705515"/>
          </a:xfrm>
          <a:custGeom>
            <a:avLst/>
            <a:gdLst/>
            <a:ahLst/>
            <a:cxnLst/>
            <a:rect r="r" b="b" t="t" l="l"/>
            <a:pathLst>
              <a:path h="4705515" w="11459335">
                <a:moveTo>
                  <a:pt x="0" y="0"/>
                </a:moveTo>
                <a:lnTo>
                  <a:pt x="11459335" y="0"/>
                </a:lnTo>
                <a:lnTo>
                  <a:pt x="11459335" y="4705515"/>
                </a:lnTo>
                <a:lnTo>
                  <a:pt x="0" y="4705515"/>
                </a:lnTo>
                <a:lnTo>
                  <a:pt x="0" y="0"/>
                </a:lnTo>
                <a:close/>
              </a:path>
            </a:pathLst>
          </a:custGeom>
          <a:blipFill>
            <a:blip r:embed="rId3"/>
            <a:stretch>
              <a:fillRect l="-1517" t="0" r="-1517" b="-41144"/>
            </a:stretch>
          </a:blipFill>
        </p:spPr>
      </p:sp>
      <p:sp>
        <p:nvSpPr>
          <p:cNvPr name="TextBox 5" id="5"/>
          <p:cNvSpPr txBox="true"/>
          <p:nvPr/>
        </p:nvSpPr>
        <p:spPr>
          <a:xfrm rot="0">
            <a:off x="3025334" y="4090767"/>
            <a:ext cx="11906252" cy="1367847"/>
          </a:xfrm>
          <a:prstGeom prst="rect">
            <a:avLst/>
          </a:prstGeom>
        </p:spPr>
        <p:txBody>
          <a:bodyPr anchor="t" rtlCol="false" tIns="0" lIns="0" bIns="0" rIns="0">
            <a:spAutoFit/>
          </a:bodyPr>
          <a:lstStyle/>
          <a:p>
            <a:pPr algn="ctr">
              <a:lnSpc>
                <a:spcPts val="11280"/>
              </a:lnSpc>
            </a:pPr>
            <a:r>
              <a:rPr lang="en-US" sz="8173" spc="2002">
                <a:solidFill>
                  <a:srgbClr val="38B6FF"/>
                </a:solidFill>
                <a:latin typeface="DM Sans"/>
                <a:ea typeface="DM Sans"/>
                <a:cs typeface="DM Sans"/>
                <a:sym typeface="DM Sans"/>
              </a:rPr>
              <a:t>ARDUINO</a:t>
            </a:r>
          </a:p>
        </p:txBody>
      </p:sp>
      <p:sp>
        <p:nvSpPr>
          <p:cNvPr name="TextBox 6" id="6"/>
          <p:cNvSpPr txBox="true"/>
          <p:nvPr/>
        </p:nvSpPr>
        <p:spPr>
          <a:xfrm rot="0">
            <a:off x="2670892" y="438186"/>
            <a:ext cx="12615137" cy="3785931"/>
          </a:xfrm>
          <a:prstGeom prst="rect">
            <a:avLst/>
          </a:prstGeom>
        </p:spPr>
        <p:txBody>
          <a:bodyPr anchor="t" rtlCol="false" tIns="0" lIns="0" bIns="0" rIns="0">
            <a:spAutoFit/>
          </a:bodyPr>
          <a:lstStyle/>
          <a:p>
            <a:pPr algn="ctr" marL="0" indent="0" lvl="0">
              <a:lnSpc>
                <a:spcPts val="10078"/>
              </a:lnSpc>
              <a:spcBef>
                <a:spcPct val="0"/>
              </a:spcBef>
            </a:pPr>
            <a:r>
              <a:rPr lang="en-US" b="true" sz="7302" spc="598">
                <a:solidFill>
                  <a:srgbClr val="F5FFF5"/>
                </a:solidFill>
                <a:latin typeface="DM Sans Bold"/>
                <a:ea typeface="DM Sans Bold"/>
                <a:cs typeface="DM Sans Bold"/>
                <a:sym typeface="DM Sans Bold"/>
              </a:rPr>
              <a:t>HandyLights:Gesture-Driven LED Control using</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Freeform 3" id="3"/>
          <p:cNvSpPr/>
          <p:nvPr/>
        </p:nvSpPr>
        <p:spPr>
          <a:xfrm flipH="false" flipV="false" rot="0">
            <a:off x="-4282971" y="5143500"/>
            <a:ext cx="11672940" cy="9965773"/>
          </a:xfrm>
          <a:custGeom>
            <a:avLst/>
            <a:gdLst/>
            <a:ahLst/>
            <a:cxnLst/>
            <a:rect r="r" b="b" t="t" l="l"/>
            <a:pathLst>
              <a:path h="9965773" w="11672940">
                <a:moveTo>
                  <a:pt x="0" y="0"/>
                </a:moveTo>
                <a:lnTo>
                  <a:pt x="11672940" y="0"/>
                </a:lnTo>
                <a:lnTo>
                  <a:pt x="11672940" y="9965773"/>
                </a:lnTo>
                <a:lnTo>
                  <a:pt x="0" y="9965773"/>
                </a:lnTo>
                <a:lnTo>
                  <a:pt x="0" y="0"/>
                </a:lnTo>
                <a:close/>
              </a:path>
            </a:pathLst>
          </a:custGeom>
          <a:blipFill>
            <a:blip r:embed="rId3"/>
            <a:stretch>
              <a:fillRect l="0" t="0" r="0" b="0"/>
            </a:stretch>
          </a:blipFill>
        </p:spPr>
      </p:sp>
      <p:sp>
        <p:nvSpPr>
          <p:cNvPr name="TextBox 4" id="4"/>
          <p:cNvSpPr txBox="true"/>
          <p:nvPr/>
        </p:nvSpPr>
        <p:spPr>
          <a:xfrm rot="0">
            <a:off x="3085715" y="3271653"/>
            <a:ext cx="11832788" cy="4927598"/>
          </a:xfrm>
          <a:prstGeom prst="rect">
            <a:avLst/>
          </a:prstGeom>
        </p:spPr>
        <p:txBody>
          <a:bodyPr anchor="t" rtlCol="false" tIns="0" lIns="0" bIns="0" rIns="0">
            <a:spAutoFit/>
          </a:bodyPr>
          <a:lstStyle/>
          <a:p>
            <a:pPr algn="l" marL="993143" indent="-496571" lvl="1">
              <a:lnSpc>
                <a:spcPts val="10120"/>
              </a:lnSpc>
              <a:buFont typeface="Arial"/>
              <a:buChar char="•"/>
            </a:pPr>
            <a:r>
              <a:rPr lang="en-US" sz="4600">
                <a:solidFill>
                  <a:srgbClr val="FFFFFF"/>
                </a:solidFill>
                <a:latin typeface="Canva Sans"/>
                <a:ea typeface="Canva Sans"/>
                <a:cs typeface="Canva Sans"/>
                <a:sym typeface="Canva Sans"/>
              </a:rPr>
              <a:t> INCREASED USES FOR SMART HOMES</a:t>
            </a:r>
          </a:p>
          <a:p>
            <a:pPr algn="l" marL="993143" indent="-496571" lvl="1">
              <a:lnSpc>
                <a:spcPts val="10120"/>
              </a:lnSpc>
              <a:buFont typeface="Arial"/>
              <a:buChar char="•"/>
            </a:pPr>
            <a:r>
              <a:rPr lang="en-US" sz="4600">
                <a:solidFill>
                  <a:srgbClr val="FFFFFF"/>
                </a:solidFill>
                <a:latin typeface="Canva Sans"/>
                <a:ea typeface="Canva Sans"/>
                <a:cs typeface="Canva Sans"/>
                <a:sym typeface="Canva Sans"/>
              </a:rPr>
              <a:t>AUTOMATION IN INDUSTRY</a:t>
            </a:r>
          </a:p>
          <a:p>
            <a:pPr algn="l" marL="971553" indent="-485777" lvl="1">
              <a:lnSpc>
                <a:spcPts val="9900"/>
              </a:lnSpc>
              <a:buFont typeface="Arial"/>
              <a:buChar char="•"/>
            </a:pPr>
            <a:r>
              <a:rPr lang="en-US" sz="4500">
                <a:solidFill>
                  <a:srgbClr val="FFFFFF"/>
                </a:solidFill>
                <a:latin typeface="Canva Sans"/>
                <a:ea typeface="Canva Sans"/>
                <a:cs typeface="Canva Sans"/>
                <a:sym typeface="Canva Sans"/>
              </a:rPr>
              <a:t>ENERGY EFFICIENCY</a:t>
            </a:r>
          </a:p>
          <a:p>
            <a:pPr algn="l" marL="971553" indent="-485777" lvl="1">
              <a:lnSpc>
                <a:spcPts val="9900"/>
              </a:lnSpc>
              <a:buFont typeface="Arial"/>
              <a:buChar char="•"/>
            </a:pPr>
            <a:r>
              <a:rPr lang="en-US" sz="4500">
                <a:solidFill>
                  <a:srgbClr val="FFFFFF"/>
                </a:solidFill>
                <a:latin typeface="Canva Sans"/>
                <a:ea typeface="Canva Sans"/>
                <a:cs typeface="Canva Sans"/>
                <a:sym typeface="Canva Sans"/>
              </a:rPr>
              <a:t>IMPROVEMENT IN MEDICAL FIELD </a:t>
            </a:r>
          </a:p>
        </p:txBody>
      </p:sp>
      <p:sp>
        <p:nvSpPr>
          <p:cNvPr name="TextBox 5" id="5"/>
          <p:cNvSpPr txBox="true"/>
          <p:nvPr/>
        </p:nvSpPr>
        <p:spPr>
          <a:xfrm rot="0">
            <a:off x="4395521" y="362970"/>
            <a:ext cx="9213175" cy="1642112"/>
          </a:xfrm>
          <a:prstGeom prst="rect">
            <a:avLst/>
          </a:prstGeom>
        </p:spPr>
        <p:txBody>
          <a:bodyPr anchor="t" rtlCol="false" tIns="0" lIns="0" bIns="0" rIns="0">
            <a:spAutoFit/>
          </a:bodyPr>
          <a:lstStyle/>
          <a:p>
            <a:pPr algn="ctr">
              <a:lnSpc>
                <a:spcPts val="13439"/>
              </a:lnSpc>
            </a:pPr>
            <a:r>
              <a:rPr lang="en-US" sz="9599" b="true">
                <a:solidFill>
                  <a:srgbClr val="FFFFFF"/>
                </a:solidFill>
                <a:latin typeface="Canva Sans Bold"/>
                <a:ea typeface="Canva Sans Bold"/>
                <a:cs typeface="Canva Sans Bold"/>
                <a:sym typeface="Canva Sans Bold"/>
              </a:rPr>
              <a:t>FUTURE SCOPE</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Freeform 3" id="3"/>
          <p:cNvSpPr/>
          <p:nvPr/>
        </p:nvSpPr>
        <p:spPr>
          <a:xfrm flipH="false" flipV="false" rot="0">
            <a:off x="-4282971" y="5143500"/>
            <a:ext cx="11672940" cy="9965773"/>
          </a:xfrm>
          <a:custGeom>
            <a:avLst/>
            <a:gdLst/>
            <a:ahLst/>
            <a:cxnLst/>
            <a:rect r="r" b="b" t="t" l="l"/>
            <a:pathLst>
              <a:path h="9965773" w="11672940">
                <a:moveTo>
                  <a:pt x="0" y="0"/>
                </a:moveTo>
                <a:lnTo>
                  <a:pt x="11672940" y="0"/>
                </a:lnTo>
                <a:lnTo>
                  <a:pt x="11672940" y="9965773"/>
                </a:lnTo>
                <a:lnTo>
                  <a:pt x="0" y="9965773"/>
                </a:lnTo>
                <a:lnTo>
                  <a:pt x="0" y="0"/>
                </a:lnTo>
                <a:close/>
              </a:path>
            </a:pathLst>
          </a:custGeom>
          <a:blipFill>
            <a:blip r:embed="rId3"/>
            <a:stretch>
              <a:fillRect l="0" t="0" r="0" b="0"/>
            </a:stretch>
          </a:blipFill>
        </p:spPr>
      </p:sp>
      <p:sp>
        <p:nvSpPr>
          <p:cNvPr name="TextBox 4" id="4"/>
          <p:cNvSpPr txBox="true"/>
          <p:nvPr/>
        </p:nvSpPr>
        <p:spPr>
          <a:xfrm rot="0">
            <a:off x="4099322" y="3583441"/>
            <a:ext cx="10089356" cy="2288566"/>
          </a:xfrm>
          <a:prstGeom prst="rect">
            <a:avLst/>
          </a:prstGeom>
        </p:spPr>
        <p:txBody>
          <a:bodyPr anchor="t" rtlCol="false" tIns="0" lIns="0" bIns="0" rIns="0">
            <a:spAutoFit/>
          </a:bodyPr>
          <a:lstStyle/>
          <a:p>
            <a:pPr algn="ctr">
              <a:lnSpc>
                <a:spcPts val="18758"/>
              </a:lnSpc>
            </a:pPr>
            <a:r>
              <a:rPr lang="en-US" sz="13398" b="true">
                <a:solidFill>
                  <a:srgbClr val="FFFFFF"/>
                </a:solidFill>
                <a:latin typeface="Canva Sans Bold"/>
                <a:ea typeface="Canva Sans Bold"/>
                <a:cs typeface="Canva Sans Bold"/>
                <a:sym typeface="Canva Sans Bold"/>
              </a:rPr>
              <a:t>THANK YOU</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11422830" y="5693878"/>
            <a:ext cx="11672940" cy="9965773"/>
          </a:xfrm>
          <a:custGeom>
            <a:avLst/>
            <a:gdLst/>
            <a:ahLst/>
            <a:cxnLst/>
            <a:rect r="r" b="b" t="t" l="l"/>
            <a:pathLst>
              <a:path h="9965773" w="11672940">
                <a:moveTo>
                  <a:pt x="0" y="0"/>
                </a:moveTo>
                <a:lnTo>
                  <a:pt x="11672940" y="0"/>
                </a:lnTo>
                <a:lnTo>
                  <a:pt x="11672940" y="9965772"/>
                </a:lnTo>
                <a:lnTo>
                  <a:pt x="0" y="9965772"/>
                </a:lnTo>
                <a:lnTo>
                  <a:pt x="0" y="0"/>
                </a:lnTo>
                <a:close/>
              </a:path>
            </a:pathLst>
          </a:custGeom>
          <a:blipFill>
            <a:blip r:embed="rId2"/>
            <a:stretch>
              <a:fillRect l="0" t="0" r="0" b="0"/>
            </a:stretch>
          </a:blipFill>
        </p:spPr>
      </p:sp>
      <p:grpSp>
        <p:nvGrpSpPr>
          <p:cNvPr name="Group 3" id="3"/>
          <p:cNvGrpSpPr/>
          <p:nvPr/>
        </p:nvGrpSpPr>
        <p:grpSpPr>
          <a:xfrm rot="0">
            <a:off x="3205271" y="4005429"/>
            <a:ext cx="1593285" cy="5252871"/>
            <a:chOff x="0" y="0"/>
            <a:chExt cx="419631" cy="1383472"/>
          </a:xfrm>
        </p:grpSpPr>
        <p:sp>
          <p:nvSpPr>
            <p:cNvPr name="Freeform 4" id="4"/>
            <p:cNvSpPr/>
            <p:nvPr/>
          </p:nvSpPr>
          <p:spPr>
            <a:xfrm flipH="false" flipV="false" rot="0">
              <a:off x="0" y="0"/>
              <a:ext cx="419631" cy="1383472"/>
            </a:xfrm>
            <a:custGeom>
              <a:avLst/>
              <a:gdLst/>
              <a:ahLst/>
              <a:cxnLst/>
              <a:rect r="r" b="b" t="t" l="l"/>
              <a:pathLst>
                <a:path h="1383472" w="419631">
                  <a:moveTo>
                    <a:pt x="0" y="0"/>
                  </a:moveTo>
                  <a:lnTo>
                    <a:pt x="419631" y="0"/>
                  </a:lnTo>
                  <a:lnTo>
                    <a:pt x="419631" y="1383472"/>
                  </a:lnTo>
                  <a:lnTo>
                    <a:pt x="0" y="1383472"/>
                  </a:lnTo>
                  <a:close/>
                </a:path>
              </a:pathLst>
            </a:custGeom>
            <a:solidFill>
              <a:srgbClr val="043F7C"/>
            </a:solidFill>
          </p:spPr>
        </p:sp>
        <p:sp>
          <p:nvSpPr>
            <p:cNvPr name="TextBox 5" id="5"/>
            <p:cNvSpPr txBox="true"/>
            <p:nvPr/>
          </p:nvSpPr>
          <p:spPr>
            <a:xfrm>
              <a:off x="0" y="-19050"/>
              <a:ext cx="419631" cy="1402522"/>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1561251" y="1708199"/>
            <a:ext cx="15165497" cy="8213437"/>
            <a:chOff x="0" y="0"/>
            <a:chExt cx="3994205" cy="2163210"/>
          </a:xfrm>
        </p:grpSpPr>
        <p:sp>
          <p:nvSpPr>
            <p:cNvPr name="Freeform 7" id="7"/>
            <p:cNvSpPr/>
            <p:nvPr/>
          </p:nvSpPr>
          <p:spPr>
            <a:xfrm flipH="false" flipV="false" rot="0">
              <a:off x="0" y="0"/>
              <a:ext cx="3994205" cy="2163210"/>
            </a:xfrm>
            <a:custGeom>
              <a:avLst/>
              <a:gdLst/>
              <a:ahLst/>
              <a:cxnLst/>
              <a:rect r="r" b="b" t="t" l="l"/>
              <a:pathLst>
                <a:path h="2163210" w="3994205">
                  <a:moveTo>
                    <a:pt x="0" y="0"/>
                  </a:moveTo>
                  <a:lnTo>
                    <a:pt x="3994205" y="0"/>
                  </a:lnTo>
                  <a:lnTo>
                    <a:pt x="3994205" y="2163210"/>
                  </a:lnTo>
                  <a:lnTo>
                    <a:pt x="0" y="2163210"/>
                  </a:lnTo>
                  <a:close/>
                </a:path>
              </a:pathLst>
            </a:custGeom>
            <a:solidFill>
              <a:srgbClr val="FDFBFB"/>
            </a:solidFill>
          </p:spPr>
        </p:sp>
        <p:sp>
          <p:nvSpPr>
            <p:cNvPr name="TextBox 8" id="8"/>
            <p:cNvSpPr txBox="true"/>
            <p:nvPr/>
          </p:nvSpPr>
          <p:spPr>
            <a:xfrm>
              <a:off x="0" y="-19050"/>
              <a:ext cx="3994205" cy="2182260"/>
            </a:xfrm>
            <a:prstGeom prst="rect">
              <a:avLst/>
            </a:prstGeom>
          </p:spPr>
          <p:txBody>
            <a:bodyPr anchor="ctr" rtlCol="false" tIns="50800" lIns="50800" bIns="50800" rIns="50800"/>
            <a:lstStyle/>
            <a:p>
              <a:pPr algn="ctr">
                <a:lnSpc>
                  <a:spcPts val="2859"/>
                </a:lnSpc>
              </a:pPr>
            </a:p>
          </p:txBody>
        </p:sp>
      </p:grpSp>
      <p:sp>
        <p:nvSpPr>
          <p:cNvPr name="TextBox 9" id="9"/>
          <p:cNvSpPr txBox="true"/>
          <p:nvPr/>
        </p:nvSpPr>
        <p:spPr>
          <a:xfrm rot="0">
            <a:off x="135912" y="362341"/>
            <a:ext cx="17927270" cy="1511398"/>
          </a:xfrm>
          <a:prstGeom prst="rect">
            <a:avLst/>
          </a:prstGeom>
        </p:spPr>
        <p:txBody>
          <a:bodyPr anchor="t" rtlCol="false" tIns="0" lIns="0" bIns="0" rIns="0">
            <a:spAutoFit/>
          </a:bodyPr>
          <a:lstStyle/>
          <a:p>
            <a:pPr algn="ctr" marL="0" indent="0" lvl="0">
              <a:lnSpc>
                <a:spcPts val="12314"/>
              </a:lnSpc>
              <a:spcBef>
                <a:spcPct val="0"/>
              </a:spcBef>
            </a:pPr>
            <a:r>
              <a:rPr lang="en-US" sz="8923" spc="874">
                <a:solidFill>
                  <a:srgbClr val="FDFBFB"/>
                </a:solidFill>
                <a:latin typeface="League Spartan"/>
                <a:ea typeface="League Spartan"/>
                <a:cs typeface="League Spartan"/>
                <a:sym typeface="League Spartan"/>
              </a:rPr>
              <a:t>PROBLEM STATEMENT</a:t>
            </a:r>
          </a:p>
        </p:txBody>
      </p:sp>
      <p:sp>
        <p:nvSpPr>
          <p:cNvPr name="TextBox 10" id="10"/>
          <p:cNvSpPr txBox="true"/>
          <p:nvPr/>
        </p:nvSpPr>
        <p:spPr>
          <a:xfrm rot="0">
            <a:off x="2021090" y="1612949"/>
            <a:ext cx="14245820" cy="2665730"/>
          </a:xfrm>
          <a:prstGeom prst="rect">
            <a:avLst/>
          </a:prstGeom>
        </p:spPr>
        <p:txBody>
          <a:bodyPr anchor="t" rtlCol="false" tIns="0" lIns="0" bIns="0" rIns="0">
            <a:spAutoFit/>
          </a:bodyPr>
          <a:lstStyle/>
          <a:p>
            <a:pPr algn="just">
              <a:lnSpc>
                <a:spcPts val="5320"/>
              </a:lnSpc>
            </a:pPr>
            <a:r>
              <a:rPr lang="en-US" sz="3800">
                <a:solidFill>
                  <a:srgbClr val="100F0D"/>
                </a:solidFill>
                <a:latin typeface="Arimo"/>
                <a:ea typeface="Arimo"/>
                <a:cs typeface="Arimo"/>
                <a:sym typeface="Arimo"/>
              </a:rPr>
              <a:t>People sometimes struggle to complete simple activities effectively in today’s fast-paced and demanding lifestyles, especially when they are tired or under work pressure. All they want is to control their surrounding using gestures.</a:t>
            </a:r>
          </a:p>
        </p:txBody>
      </p:sp>
      <p:sp>
        <p:nvSpPr>
          <p:cNvPr name="TextBox 11" id="11"/>
          <p:cNvSpPr txBox="true"/>
          <p:nvPr/>
        </p:nvSpPr>
        <p:spPr>
          <a:xfrm rot="0">
            <a:off x="2021090" y="4429944"/>
            <a:ext cx="14156915" cy="5332730"/>
          </a:xfrm>
          <a:prstGeom prst="rect">
            <a:avLst/>
          </a:prstGeom>
        </p:spPr>
        <p:txBody>
          <a:bodyPr anchor="t" rtlCol="false" tIns="0" lIns="0" bIns="0" rIns="0">
            <a:spAutoFit/>
          </a:bodyPr>
          <a:lstStyle/>
          <a:p>
            <a:pPr algn="l">
              <a:lnSpc>
                <a:spcPts val="5320"/>
              </a:lnSpc>
            </a:pPr>
            <a:r>
              <a:rPr lang="en-US" sz="3800">
                <a:solidFill>
                  <a:srgbClr val="100F0D"/>
                </a:solidFill>
                <a:latin typeface="Arimo"/>
                <a:ea typeface="Arimo"/>
                <a:cs typeface="Arimo"/>
                <a:sym typeface="Arimo"/>
              </a:rPr>
              <a:t>Particularly in public areas, the COVID-19 epidemic has increased awareness of cleanliness and contactless encounters. Because they frequently require human or physical interaction, traditional traffic signal control systems increase the possibility of virus transmission through high-touch surfaces, which poses a safety risk. In order to reduce the danger of infection and protect public safety, contactless solutions are becoming more and more necessary.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11422830" y="5693878"/>
            <a:ext cx="11672940" cy="9965773"/>
          </a:xfrm>
          <a:custGeom>
            <a:avLst/>
            <a:gdLst/>
            <a:ahLst/>
            <a:cxnLst/>
            <a:rect r="r" b="b" t="t" l="l"/>
            <a:pathLst>
              <a:path h="9965773" w="11672940">
                <a:moveTo>
                  <a:pt x="0" y="0"/>
                </a:moveTo>
                <a:lnTo>
                  <a:pt x="11672940" y="0"/>
                </a:lnTo>
                <a:lnTo>
                  <a:pt x="11672940" y="9965772"/>
                </a:lnTo>
                <a:lnTo>
                  <a:pt x="0" y="9965772"/>
                </a:lnTo>
                <a:lnTo>
                  <a:pt x="0" y="0"/>
                </a:lnTo>
                <a:close/>
              </a:path>
            </a:pathLst>
          </a:custGeom>
          <a:blipFill>
            <a:blip r:embed="rId2"/>
            <a:stretch>
              <a:fillRect l="0" t="0" r="0" b="0"/>
            </a:stretch>
          </a:blipFill>
        </p:spPr>
      </p:sp>
      <p:grpSp>
        <p:nvGrpSpPr>
          <p:cNvPr name="Group 3" id="3"/>
          <p:cNvGrpSpPr/>
          <p:nvPr/>
        </p:nvGrpSpPr>
        <p:grpSpPr>
          <a:xfrm rot="0">
            <a:off x="3205271" y="4005429"/>
            <a:ext cx="1593285" cy="5252871"/>
            <a:chOff x="0" y="0"/>
            <a:chExt cx="419631" cy="1383472"/>
          </a:xfrm>
        </p:grpSpPr>
        <p:sp>
          <p:nvSpPr>
            <p:cNvPr name="Freeform 4" id="4"/>
            <p:cNvSpPr/>
            <p:nvPr/>
          </p:nvSpPr>
          <p:spPr>
            <a:xfrm flipH="false" flipV="false" rot="0">
              <a:off x="0" y="0"/>
              <a:ext cx="419631" cy="1383472"/>
            </a:xfrm>
            <a:custGeom>
              <a:avLst/>
              <a:gdLst/>
              <a:ahLst/>
              <a:cxnLst/>
              <a:rect r="r" b="b" t="t" l="l"/>
              <a:pathLst>
                <a:path h="1383472" w="419631">
                  <a:moveTo>
                    <a:pt x="0" y="0"/>
                  </a:moveTo>
                  <a:lnTo>
                    <a:pt x="419631" y="0"/>
                  </a:lnTo>
                  <a:lnTo>
                    <a:pt x="419631" y="1383472"/>
                  </a:lnTo>
                  <a:lnTo>
                    <a:pt x="0" y="1383472"/>
                  </a:lnTo>
                  <a:close/>
                </a:path>
              </a:pathLst>
            </a:custGeom>
            <a:solidFill>
              <a:srgbClr val="043F7C"/>
            </a:solidFill>
          </p:spPr>
        </p:sp>
        <p:sp>
          <p:nvSpPr>
            <p:cNvPr name="TextBox 5" id="5"/>
            <p:cNvSpPr txBox="true"/>
            <p:nvPr/>
          </p:nvSpPr>
          <p:spPr>
            <a:xfrm>
              <a:off x="0" y="-19050"/>
              <a:ext cx="419631" cy="1402522"/>
            </a:xfrm>
            <a:prstGeom prst="rect">
              <a:avLst/>
            </a:prstGeom>
          </p:spPr>
          <p:txBody>
            <a:bodyPr anchor="ctr" rtlCol="false" tIns="50800" lIns="50800" bIns="50800" rIns="50800"/>
            <a:lstStyle/>
            <a:p>
              <a:pPr algn="ctr">
                <a:lnSpc>
                  <a:spcPts val="2859"/>
                </a:lnSpc>
              </a:pPr>
            </a:p>
          </p:txBody>
        </p:sp>
      </p:grpSp>
      <p:grpSp>
        <p:nvGrpSpPr>
          <p:cNvPr name="Group 6" id="6"/>
          <p:cNvGrpSpPr/>
          <p:nvPr/>
        </p:nvGrpSpPr>
        <p:grpSpPr>
          <a:xfrm rot="0">
            <a:off x="1561251" y="1708199"/>
            <a:ext cx="15165497" cy="8213437"/>
            <a:chOff x="0" y="0"/>
            <a:chExt cx="3994205" cy="2163210"/>
          </a:xfrm>
        </p:grpSpPr>
        <p:sp>
          <p:nvSpPr>
            <p:cNvPr name="Freeform 7" id="7"/>
            <p:cNvSpPr/>
            <p:nvPr/>
          </p:nvSpPr>
          <p:spPr>
            <a:xfrm flipH="false" flipV="false" rot="0">
              <a:off x="0" y="0"/>
              <a:ext cx="3994205" cy="2163210"/>
            </a:xfrm>
            <a:custGeom>
              <a:avLst/>
              <a:gdLst/>
              <a:ahLst/>
              <a:cxnLst/>
              <a:rect r="r" b="b" t="t" l="l"/>
              <a:pathLst>
                <a:path h="2163210" w="3994205">
                  <a:moveTo>
                    <a:pt x="0" y="0"/>
                  </a:moveTo>
                  <a:lnTo>
                    <a:pt x="3994205" y="0"/>
                  </a:lnTo>
                  <a:lnTo>
                    <a:pt x="3994205" y="2163210"/>
                  </a:lnTo>
                  <a:lnTo>
                    <a:pt x="0" y="2163210"/>
                  </a:lnTo>
                  <a:close/>
                </a:path>
              </a:pathLst>
            </a:custGeom>
            <a:solidFill>
              <a:srgbClr val="FDFBFB"/>
            </a:solidFill>
          </p:spPr>
        </p:sp>
        <p:sp>
          <p:nvSpPr>
            <p:cNvPr name="TextBox 8" id="8"/>
            <p:cNvSpPr txBox="true"/>
            <p:nvPr/>
          </p:nvSpPr>
          <p:spPr>
            <a:xfrm>
              <a:off x="0" y="-19050"/>
              <a:ext cx="3994205" cy="2182260"/>
            </a:xfrm>
            <a:prstGeom prst="rect">
              <a:avLst/>
            </a:prstGeom>
          </p:spPr>
          <p:txBody>
            <a:bodyPr anchor="ctr" rtlCol="false" tIns="50800" lIns="50800" bIns="50800" rIns="50800"/>
            <a:lstStyle/>
            <a:p>
              <a:pPr algn="ctr">
                <a:lnSpc>
                  <a:spcPts val="2859"/>
                </a:lnSpc>
              </a:pPr>
            </a:p>
          </p:txBody>
        </p:sp>
      </p:grpSp>
      <p:sp>
        <p:nvSpPr>
          <p:cNvPr name="TextBox 9" id="9"/>
          <p:cNvSpPr txBox="true"/>
          <p:nvPr/>
        </p:nvSpPr>
        <p:spPr>
          <a:xfrm rot="0">
            <a:off x="180365" y="196801"/>
            <a:ext cx="17927270" cy="1511398"/>
          </a:xfrm>
          <a:prstGeom prst="rect">
            <a:avLst/>
          </a:prstGeom>
        </p:spPr>
        <p:txBody>
          <a:bodyPr anchor="t" rtlCol="false" tIns="0" lIns="0" bIns="0" rIns="0">
            <a:spAutoFit/>
          </a:bodyPr>
          <a:lstStyle/>
          <a:p>
            <a:pPr algn="ctr" marL="0" indent="0" lvl="0">
              <a:lnSpc>
                <a:spcPts val="12314"/>
              </a:lnSpc>
              <a:spcBef>
                <a:spcPct val="0"/>
              </a:spcBef>
            </a:pPr>
            <a:r>
              <a:rPr lang="en-US" sz="8923" spc="874">
                <a:solidFill>
                  <a:srgbClr val="FDFBFB"/>
                </a:solidFill>
                <a:latin typeface="League Spartan"/>
                <a:ea typeface="League Spartan"/>
                <a:cs typeface="League Spartan"/>
                <a:sym typeface="League Spartan"/>
              </a:rPr>
              <a:t>SOLUTION</a:t>
            </a:r>
          </a:p>
        </p:txBody>
      </p:sp>
      <p:sp>
        <p:nvSpPr>
          <p:cNvPr name="TextBox 10" id="10"/>
          <p:cNvSpPr txBox="true"/>
          <p:nvPr/>
        </p:nvSpPr>
        <p:spPr>
          <a:xfrm rot="0">
            <a:off x="2109995" y="2143074"/>
            <a:ext cx="14245820" cy="1332230"/>
          </a:xfrm>
          <a:prstGeom prst="rect">
            <a:avLst/>
          </a:prstGeom>
        </p:spPr>
        <p:txBody>
          <a:bodyPr anchor="t" rtlCol="false" tIns="0" lIns="0" bIns="0" rIns="0">
            <a:spAutoFit/>
          </a:bodyPr>
          <a:lstStyle/>
          <a:p>
            <a:pPr algn="l">
              <a:lnSpc>
                <a:spcPts val="5320"/>
              </a:lnSpc>
            </a:pPr>
            <a:r>
              <a:rPr lang="en-US" sz="3800">
                <a:solidFill>
                  <a:srgbClr val="100F0D"/>
                </a:solidFill>
                <a:latin typeface="Arimo"/>
                <a:ea typeface="Arimo"/>
                <a:cs typeface="Arimo"/>
                <a:sym typeface="Arimo"/>
              </a:rPr>
              <a:t>Introducing Handy Lights where a person can operate LEDs using hand gestures only.</a:t>
            </a:r>
          </a:p>
        </p:txBody>
      </p:sp>
      <p:sp>
        <p:nvSpPr>
          <p:cNvPr name="TextBox 11" id="11"/>
          <p:cNvSpPr txBox="true"/>
          <p:nvPr/>
        </p:nvSpPr>
        <p:spPr>
          <a:xfrm rot="0">
            <a:off x="2109995" y="4096385"/>
            <a:ext cx="14156915" cy="1998980"/>
          </a:xfrm>
          <a:prstGeom prst="rect">
            <a:avLst/>
          </a:prstGeom>
        </p:spPr>
        <p:txBody>
          <a:bodyPr anchor="t" rtlCol="false" tIns="0" lIns="0" bIns="0" rIns="0">
            <a:spAutoFit/>
          </a:bodyPr>
          <a:lstStyle/>
          <a:p>
            <a:pPr algn="l">
              <a:lnSpc>
                <a:spcPts val="5320"/>
              </a:lnSpc>
            </a:pPr>
            <a:r>
              <a:rPr lang="en-US" sz="3800">
                <a:solidFill>
                  <a:srgbClr val="100F0D"/>
                </a:solidFill>
                <a:latin typeface="Arimo"/>
                <a:ea typeface="Arimo"/>
                <a:cs typeface="Arimo"/>
                <a:sym typeface="Arimo"/>
              </a:rPr>
              <a:t>This project uses applications like Arduino microcontroller, webcam, resistors and Python libraries like OpenCV(computer vision), pyserial etc.</a:t>
            </a:r>
          </a:p>
        </p:txBody>
      </p:sp>
      <p:sp>
        <p:nvSpPr>
          <p:cNvPr name="TextBox 12" id="12"/>
          <p:cNvSpPr txBox="true"/>
          <p:nvPr/>
        </p:nvSpPr>
        <p:spPr>
          <a:xfrm rot="0">
            <a:off x="2065543" y="6592570"/>
            <a:ext cx="14156915" cy="2665730"/>
          </a:xfrm>
          <a:prstGeom prst="rect">
            <a:avLst/>
          </a:prstGeom>
        </p:spPr>
        <p:txBody>
          <a:bodyPr anchor="t" rtlCol="false" tIns="0" lIns="0" bIns="0" rIns="0">
            <a:spAutoFit/>
          </a:bodyPr>
          <a:lstStyle/>
          <a:p>
            <a:pPr algn="l">
              <a:lnSpc>
                <a:spcPts val="5320"/>
              </a:lnSpc>
            </a:pPr>
            <a:r>
              <a:rPr lang="en-US" sz="3800">
                <a:solidFill>
                  <a:srgbClr val="100F0D"/>
                </a:solidFill>
                <a:latin typeface="Arimo"/>
                <a:ea typeface="Arimo"/>
                <a:cs typeface="Arimo"/>
                <a:sym typeface="Arimo"/>
              </a:rPr>
              <a:t>Through this design, I aim to punctuate the transformative impact of IOT technologies in creating further intelligent and interactive systems, paving the way for unborn advancements in smart home and artificial operations.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EFFFF"/>
        </a:solidFill>
      </p:bgPr>
    </p:bg>
    <p:spTree>
      <p:nvGrpSpPr>
        <p:cNvPr id="1" name=""/>
        <p:cNvGrpSpPr/>
        <p:nvPr/>
      </p:nvGrpSpPr>
      <p:grpSpPr>
        <a:xfrm>
          <a:off x="0" y="0"/>
          <a:ext cx="0" cy="0"/>
          <a:chOff x="0" y="0"/>
          <a:chExt cx="0" cy="0"/>
        </a:xfrm>
      </p:grpSpPr>
      <p:grpSp>
        <p:nvGrpSpPr>
          <p:cNvPr name="Group 2" id="2"/>
          <p:cNvGrpSpPr/>
          <p:nvPr/>
        </p:nvGrpSpPr>
        <p:grpSpPr>
          <a:xfrm rot="0">
            <a:off x="-5803137" y="-5589191"/>
            <a:ext cx="29360619" cy="20784075"/>
            <a:chOff x="0" y="0"/>
            <a:chExt cx="39147492" cy="27712100"/>
          </a:xfrm>
        </p:grpSpPr>
        <p:sp>
          <p:nvSpPr>
            <p:cNvPr name="Freeform 3" id="3"/>
            <p:cNvSpPr/>
            <p:nvPr/>
          </p:nvSpPr>
          <p:spPr>
            <a:xfrm flipH="false" flipV="false" rot="0">
              <a:off x="23583572" y="14424403"/>
              <a:ext cx="15563920" cy="13287697"/>
            </a:xfrm>
            <a:custGeom>
              <a:avLst/>
              <a:gdLst/>
              <a:ahLst/>
              <a:cxnLst/>
              <a:rect r="r" b="b" t="t" l="l"/>
              <a:pathLst>
                <a:path h="13287697" w="15563920">
                  <a:moveTo>
                    <a:pt x="0" y="0"/>
                  </a:moveTo>
                  <a:lnTo>
                    <a:pt x="15563920" y="0"/>
                  </a:lnTo>
                  <a:lnTo>
                    <a:pt x="15563920" y="13287697"/>
                  </a:lnTo>
                  <a:lnTo>
                    <a:pt x="0" y="13287697"/>
                  </a:lnTo>
                  <a:lnTo>
                    <a:pt x="0" y="0"/>
                  </a:lnTo>
                  <a:close/>
                </a:path>
              </a:pathLst>
            </a:custGeom>
            <a:blipFill>
              <a:blip r:embed="rId2"/>
              <a:stretch>
                <a:fillRect l="0" t="0" r="0" b="0"/>
              </a:stretch>
            </a:blipFill>
          </p:spPr>
        </p:sp>
        <p:sp>
          <p:nvSpPr>
            <p:cNvPr name="Freeform 4" id="4"/>
            <p:cNvSpPr/>
            <p:nvPr/>
          </p:nvSpPr>
          <p:spPr>
            <a:xfrm flipH="false" flipV="false" rot="0">
              <a:off x="0" y="0"/>
              <a:ext cx="15563920" cy="13287697"/>
            </a:xfrm>
            <a:custGeom>
              <a:avLst/>
              <a:gdLst/>
              <a:ahLst/>
              <a:cxnLst/>
              <a:rect r="r" b="b" t="t" l="l"/>
              <a:pathLst>
                <a:path h="13287697" w="15563920">
                  <a:moveTo>
                    <a:pt x="0" y="0"/>
                  </a:moveTo>
                  <a:lnTo>
                    <a:pt x="15563920" y="0"/>
                  </a:lnTo>
                  <a:lnTo>
                    <a:pt x="15563920" y="13287697"/>
                  </a:lnTo>
                  <a:lnTo>
                    <a:pt x="0" y="13287697"/>
                  </a:lnTo>
                  <a:lnTo>
                    <a:pt x="0" y="0"/>
                  </a:lnTo>
                  <a:close/>
                </a:path>
              </a:pathLst>
            </a:custGeom>
            <a:blipFill>
              <a:blip r:embed="rId2"/>
              <a:stretch>
                <a:fillRect l="0" t="0" r="0" b="0"/>
              </a:stretch>
            </a:blipFill>
          </p:spPr>
        </p:sp>
      </p:grpSp>
      <p:sp>
        <p:nvSpPr>
          <p:cNvPr name="Freeform 5" id="5"/>
          <p:cNvSpPr/>
          <p:nvPr/>
        </p:nvSpPr>
        <p:spPr>
          <a:xfrm flipH="false" flipV="false" rot="0">
            <a:off x="1676893" y="4593716"/>
            <a:ext cx="4120181" cy="1618107"/>
          </a:xfrm>
          <a:custGeom>
            <a:avLst/>
            <a:gdLst/>
            <a:ahLst/>
            <a:cxnLst/>
            <a:rect r="r" b="b" t="t" l="l"/>
            <a:pathLst>
              <a:path h="1618107" w="4120181">
                <a:moveTo>
                  <a:pt x="0" y="0"/>
                </a:moveTo>
                <a:lnTo>
                  <a:pt x="4120181" y="0"/>
                </a:lnTo>
                <a:lnTo>
                  <a:pt x="4120181" y="1618107"/>
                </a:lnTo>
                <a:lnTo>
                  <a:pt x="0" y="16181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6" id="6"/>
          <p:cNvSpPr/>
          <p:nvPr/>
        </p:nvSpPr>
        <p:spPr>
          <a:xfrm flipH="true" flipV="true" rot="0">
            <a:off x="5290647" y="4593716"/>
            <a:ext cx="4120181" cy="1618107"/>
          </a:xfrm>
          <a:custGeom>
            <a:avLst/>
            <a:gdLst/>
            <a:ahLst/>
            <a:cxnLst/>
            <a:rect r="r" b="b" t="t" l="l"/>
            <a:pathLst>
              <a:path h="1618107" w="4120181">
                <a:moveTo>
                  <a:pt x="4120181" y="1618107"/>
                </a:moveTo>
                <a:lnTo>
                  <a:pt x="0" y="1618107"/>
                </a:lnTo>
                <a:lnTo>
                  <a:pt x="0" y="0"/>
                </a:lnTo>
                <a:lnTo>
                  <a:pt x="4120181" y="0"/>
                </a:lnTo>
                <a:lnTo>
                  <a:pt x="4120181" y="1618107"/>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7" id="7"/>
          <p:cNvSpPr/>
          <p:nvPr/>
        </p:nvSpPr>
        <p:spPr>
          <a:xfrm flipH="false" flipV="false" rot="0">
            <a:off x="8877172" y="4593716"/>
            <a:ext cx="4120181" cy="1618107"/>
          </a:xfrm>
          <a:custGeom>
            <a:avLst/>
            <a:gdLst/>
            <a:ahLst/>
            <a:cxnLst/>
            <a:rect r="r" b="b" t="t" l="l"/>
            <a:pathLst>
              <a:path h="1618107" w="4120181">
                <a:moveTo>
                  <a:pt x="0" y="0"/>
                </a:moveTo>
                <a:lnTo>
                  <a:pt x="4120181" y="0"/>
                </a:lnTo>
                <a:lnTo>
                  <a:pt x="4120181" y="1618107"/>
                </a:lnTo>
                <a:lnTo>
                  <a:pt x="0" y="1618107"/>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8" id="8"/>
          <p:cNvSpPr/>
          <p:nvPr/>
        </p:nvSpPr>
        <p:spPr>
          <a:xfrm flipH="true" flipV="true" rot="0">
            <a:off x="12490926" y="4593716"/>
            <a:ext cx="4120181" cy="1618107"/>
          </a:xfrm>
          <a:custGeom>
            <a:avLst/>
            <a:gdLst/>
            <a:ahLst/>
            <a:cxnLst/>
            <a:rect r="r" b="b" t="t" l="l"/>
            <a:pathLst>
              <a:path h="1618107" w="4120181">
                <a:moveTo>
                  <a:pt x="4120181" y="1618107"/>
                </a:moveTo>
                <a:lnTo>
                  <a:pt x="0" y="1618107"/>
                </a:lnTo>
                <a:lnTo>
                  <a:pt x="0" y="0"/>
                </a:lnTo>
                <a:lnTo>
                  <a:pt x="4120181" y="0"/>
                </a:lnTo>
                <a:lnTo>
                  <a:pt x="4120181" y="1618107"/>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9" id="9"/>
          <p:cNvSpPr/>
          <p:nvPr/>
        </p:nvSpPr>
        <p:spPr>
          <a:xfrm flipH="false" flipV="false" rot="0">
            <a:off x="6947689" y="4740023"/>
            <a:ext cx="1253930" cy="1272438"/>
          </a:xfrm>
          <a:custGeom>
            <a:avLst/>
            <a:gdLst/>
            <a:ahLst/>
            <a:cxnLst/>
            <a:rect r="r" b="b" t="t" l="l"/>
            <a:pathLst>
              <a:path h="1272438" w="1253930">
                <a:moveTo>
                  <a:pt x="0" y="0"/>
                </a:moveTo>
                <a:lnTo>
                  <a:pt x="1253930" y="0"/>
                </a:lnTo>
                <a:lnTo>
                  <a:pt x="1253930" y="1272438"/>
                </a:lnTo>
                <a:lnTo>
                  <a:pt x="0" y="1272438"/>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0" id="10"/>
          <p:cNvSpPr/>
          <p:nvPr/>
        </p:nvSpPr>
        <p:spPr>
          <a:xfrm flipH="false" flipV="false" rot="0">
            <a:off x="10610388" y="4848576"/>
            <a:ext cx="1121197" cy="1261060"/>
          </a:xfrm>
          <a:custGeom>
            <a:avLst/>
            <a:gdLst/>
            <a:ahLst/>
            <a:cxnLst/>
            <a:rect r="r" b="b" t="t" l="l"/>
            <a:pathLst>
              <a:path h="1261060" w="1121197">
                <a:moveTo>
                  <a:pt x="0" y="0"/>
                </a:moveTo>
                <a:lnTo>
                  <a:pt x="1121196" y="0"/>
                </a:lnTo>
                <a:lnTo>
                  <a:pt x="1121196" y="1261059"/>
                </a:lnTo>
                <a:lnTo>
                  <a:pt x="0" y="126105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Freeform 11" id="11"/>
          <p:cNvSpPr/>
          <p:nvPr/>
        </p:nvSpPr>
        <p:spPr>
          <a:xfrm flipH="false" flipV="false" rot="0">
            <a:off x="2977528" y="4848576"/>
            <a:ext cx="1174465" cy="1108388"/>
          </a:xfrm>
          <a:custGeom>
            <a:avLst/>
            <a:gdLst/>
            <a:ahLst/>
            <a:cxnLst/>
            <a:rect r="r" b="b" t="t" l="l"/>
            <a:pathLst>
              <a:path h="1108388" w="1174465">
                <a:moveTo>
                  <a:pt x="0" y="0"/>
                </a:moveTo>
                <a:lnTo>
                  <a:pt x="1174465" y="0"/>
                </a:lnTo>
                <a:lnTo>
                  <a:pt x="1174465" y="1108388"/>
                </a:lnTo>
                <a:lnTo>
                  <a:pt x="0" y="1108388"/>
                </a:lnTo>
                <a:lnTo>
                  <a:pt x="0" y="0"/>
                </a:lnTo>
                <a:close/>
              </a:path>
            </a:pathLst>
          </a:custGeom>
          <a:blipFill>
            <a:blip r:embed="rId9"/>
            <a:stretch>
              <a:fillRect l="-45412" t="-52972" r="-48122" b="-52099"/>
            </a:stretch>
          </a:blipFill>
        </p:spPr>
      </p:sp>
      <p:sp>
        <p:nvSpPr>
          <p:cNvPr name="Freeform 12" id="12"/>
          <p:cNvSpPr/>
          <p:nvPr/>
        </p:nvSpPr>
        <p:spPr>
          <a:xfrm flipH="false" flipV="false" rot="0">
            <a:off x="1676893" y="1916450"/>
            <a:ext cx="1300635" cy="1322272"/>
          </a:xfrm>
          <a:custGeom>
            <a:avLst/>
            <a:gdLst/>
            <a:ahLst/>
            <a:cxnLst/>
            <a:rect r="r" b="b" t="t" l="l"/>
            <a:pathLst>
              <a:path h="1322272" w="1300635">
                <a:moveTo>
                  <a:pt x="0" y="0"/>
                </a:moveTo>
                <a:lnTo>
                  <a:pt x="1300635" y="0"/>
                </a:lnTo>
                <a:lnTo>
                  <a:pt x="1300635" y="1322272"/>
                </a:lnTo>
                <a:lnTo>
                  <a:pt x="0" y="1322272"/>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13" id="13"/>
          <p:cNvSpPr/>
          <p:nvPr/>
        </p:nvSpPr>
        <p:spPr>
          <a:xfrm flipH="false" flipV="false" rot="0">
            <a:off x="14140353" y="4751401"/>
            <a:ext cx="1433025" cy="1340296"/>
          </a:xfrm>
          <a:custGeom>
            <a:avLst/>
            <a:gdLst/>
            <a:ahLst/>
            <a:cxnLst/>
            <a:rect r="r" b="b" t="t" l="l"/>
            <a:pathLst>
              <a:path h="1340296" w="1433025">
                <a:moveTo>
                  <a:pt x="0" y="0"/>
                </a:moveTo>
                <a:lnTo>
                  <a:pt x="1433025" y="0"/>
                </a:lnTo>
                <a:lnTo>
                  <a:pt x="1433025" y="1340296"/>
                </a:lnTo>
                <a:lnTo>
                  <a:pt x="0" y="1340296"/>
                </a:lnTo>
                <a:lnTo>
                  <a:pt x="0" y="0"/>
                </a:lnTo>
                <a:close/>
              </a:path>
            </a:pathLst>
          </a:custGeom>
          <a:blipFill>
            <a:blip r:embed="rId12"/>
            <a:stretch>
              <a:fillRect l="-42715" t="-45287" r="-37070" b="-46936"/>
            </a:stretch>
          </a:blipFill>
        </p:spPr>
      </p:sp>
      <p:sp>
        <p:nvSpPr>
          <p:cNvPr name="TextBox 14" id="14"/>
          <p:cNvSpPr txBox="true"/>
          <p:nvPr/>
        </p:nvSpPr>
        <p:spPr>
          <a:xfrm rot="0">
            <a:off x="2553312" y="447219"/>
            <a:ext cx="12717412" cy="1510000"/>
          </a:xfrm>
          <a:prstGeom prst="rect">
            <a:avLst/>
          </a:prstGeom>
        </p:spPr>
        <p:txBody>
          <a:bodyPr anchor="t" rtlCol="false" tIns="0" lIns="0" bIns="0" rIns="0">
            <a:spAutoFit/>
          </a:bodyPr>
          <a:lstStyle/>
          <a:p>
            <a:pPr algn="ctr" marL="0" indent="0" lvl="0">
              <a:lnSpc>
                <a:spcPts val="12345"/>
              </a:lnSpc>
              <a:spcBef>
                <a:spcPct val="0"/>
              </a:spcBef>
            </a:pPr>
            <a:r>
              <a:rPr lang="en-US" sz="8945" spc="876">
                <a:solidFill>
                  <a:srgbClr val="00297C"/>
                </a:solidFill>
                <a:latin typeface="League Spartan"/>
                <a:ea typeface="League Spartan"/>
                <a:cs typeface="League Spartan"/>
                <a:sym typeface="League Spartan"/>
              </a:rPr>
              <a:t>OBJECTIVES</a:t>
            </a:r>
          </a:p>
        </p:txBody>
      </p:sp>
      <p:sp>
        <p:nvSpPr>
          <p:cNvPr name="TextBox 15" id="15"/>
          <p:cNvSpPr txBox="true"/>
          <p:nvPr/>
        </p:nvSpPr>
        <p:spPr>
          <a:xfrm rot="0">
            <a:off x="1893422" y="6803364"/>
            <a:ext cx="3670859" cy="1490980"/>
          </a:xfrm>
          <a:prstGeom prst="rect">
            <a:avLst/>
          </a:prstGeom>
        </p:spPr>
        <p:txBody>
          <a:bodyPr anchor="t" rtlCol="false" tIns="0" lIns="0" bIns="0" rIns="0">
            <a:spAutoFit/>
          </a:bodyPr>
          <a:lstStyle/>
          <a:p>
            <a:pPr algn="ctr">
              <a:lnSpc>
                <a:spcPts val="3919"/>
              </a:lnSpc>
            </a:pPr>
            <a:r>
              <a:rPr lang="en-US" sz="2799">
                <a:solidFill>
                  <a:srgbClr val="100F0D"/>
                </a:solidFill>
                <a:latin typeface="Arimo"/>
                <a:ea typeface="Arimo"/>
                <a:cs typeface="Arimo"/>
                <a:sym typeface="Arimo"/>
              </a:rPr>
              <a:t>DEVELOP A CONTACTLESS CONTROL SYSTEM</a:t>
            </a:r>
          </a:p>
        </p:txBody>
      </p:sp>
      <p:sp>
        <p:nvSpPr>
          <p:cNvPr name="TextBox 16" id="16"/>
          <p:cNvSpPr txBox="true"/>
          <p:nvPr/>
        </p:nvSpPr>
        <p:spPr>
          <a:xfrm rot="0">
            <a:off x="2553312" y="6293379"/>
            <a:ext cx="2351079" cy="500460"/>
          </a:xfrm>
          <a:prstGeom prst="rect">
            <a:avLst/>
          </a:prstGeom>
        </p:spPr>
        <p:txBody>
          <a:bodyPr anchor="t" rtlCol="false" tIns="0" lIns="0" bIns="0" rIns="0">
            <a:spAutoFit/>
          </a:bodyPr>
          <a:lstStyle/>
          <a:p>
            <a:pPr algn="ctr">
              <a:lnSpc>
                <a:spcPts val="3915"/>
              </a:lnSpc>
            </a:pPr>
            <a:r>
              <a:rPr lang="en-US" b="true" sz="2796">
                <a:solidFill>
                  <a:srgbClr val="00297C"/>
                </a:solidFill>
                <a:latin typeface="Arimo Bold"/>
                <a:ea typeface="Arimo Bold"/>
                <a:cs typeface="Arimo Bold"/>
                <a:sym typeface="Arimo Bold"/>
              </a:rPr>
              <a:t>OBJECTIVE 1</a:t>
            </a:r>
          </a:p>
        </p:txBody>
      </p:sp>
      <p:sp>
        <p:nvSpPr>
          <p:cNvPr name="TextBox 17" id="17"/>
          <p:cNvSpPr txBox="true"/>
          <p:nvPr/>
        </p:nvSpPr>
        <p:spPr>
          <a:xfrm rot="0">
            <a:off x="8518145" y="6803364"/>
            <a:ext cx="5159913" cy="995635"/>
          </a:xfrm>
          <a:prstGeom prst="rect">
            <a:avLst/>
          </a:prstGeom>
        </p:spPr>
        <p:txBody>
          <a:bodyPr anchor="t" rtlCol="false" tIns="0" lIns="0" bIns="0" rIns="0">
            <a:spAutoFit/>
          </a:bodyPr>
          <a:lstStyle/>
          <a:p>
            <a:pPr algn="ctr">
              <a:lnSpc>
                <a:spcPts val="3922"/>
              </a:lnSpc>
            </a:pPr>
            <a:r>
              <a:rPr lang="en-US" sz="2801">
                <a:solidFill>
                  <a:srgbClr val="100F0D"/>
                </a:solidFill>
                <a:latin typeface="Arimo"/>
                <a:ea typeface="Arimo"/>
                <a:cs typeface="Arimo"/>
                <a:sym typeface="Arimo"/>
              </a:rPr>
              <a:t>IMPROVE USER INTERACTION</a:t>
            </a:r>
          </a:p>
        </p:txBody>
      </p:sp>
      <p:sp>
        <p:nvSpPr>
          <p:cNvPr name="TextBox 18" id="18"/>
          <p:cNvSpPr txBox="true"/>
          <p:nvPr/>
        </p:nvSpPr>
        <p:spPr>
          <a:xfrm rot="0">
            <a:off x="9753591" y="6293379"/>
            <a:ext cx="2351079" cy="500460"/>
          </a:xfrm>
          <a:prstGeom prst="rect">
            <a:avLst/>
          </a:prstGeom>
        </p:spPr>
        <p:txBody>
          <a:bodyPr anchor="t" rtlCol="false" tIns="0" lIns="0" bIns="0" rIns="0">
            <a:spAutoFit/>
          </a:bodyPr>
          <a:lstStyle/>
          <a:p>
            <a:pPr algn="ctr">
              <a:lnSpc>
                <a:spcPts val="3915"/>
              </a:lnSpc>
            </a:pPr>
            <a:r>
              <a:rPr lang="en-US" b="true" sz="2796">
                <a:solidFill>
                  <a:srgbClr val="00297C"/>
                </a:solidFill>
                <a:latin typeface="Arimo Bold"/>
                <a:ea typeface="Arimo Bold"/>
                <a:cs typeface="Arimo Bold"/>
                <a:sym typeface="Arimo Bold"/>
              </a:rPr>
              <a:t>OBJECTIVE 3</a:t>
            </a:r>
          </a:p>
        </p:txBody>
      </p:sp>
      <p:sp>
        <p:nvSpPr>
          <p:cNvPr name="TextBox 19" id="19"/>
          <p:cNvSpPr txBox="true"/>
          <p:nvPr/>
        </p:nvSpPr>
        <p:spPr>
          <a:xfrm rot="0">
            <a:off x="5290647" y="3113008"/>
            <a:ext cx="4120181" cy="1490980"/>
          </a:xfrm>
          <a:prstGeom prst="rect">
            <a:avLst/>
          </a:prstGeom>
        </p:spPr>
        <p:txBody>
          <a:bodyPr anchor="t" rtlCol="false" tIns="0" lIns="0" bIns="0" rIns="0">
            <a:spAutoFit/>
          </a:bodyPr>
          <a:lstStyle/>
          <a:p>
            <a:pPr algn="ctr">
              <a:lnSpc>
                <a:spcPts val="3919"/>
              </a:lnSpc>
            </a:pPr>
            <a:r>
              <a:rPr lang="en-US" sz="2799">
                <a:solidFill>
                  <a:srgbClr val="100F0D"/>
                </a:solidFill>
                <a:latin typeface="Arimo"/>
                <a:ea typeface="Arimo"/>
                <a:cs typeface="Arimo"/>
                <a:sym typeface="Arimo"/>
              </a:rPr>
              <a:t>INTEGRATION WITH EXISTING INFRASTRUCTURE</a:t>
            </a:r>
          </a:p>
        </p:txBody>
      </p:sp>
      <p:sp>
        <p:nvSpPr>
          <p:cNvPr name="TextBox 20" id="20"/>
          <p:cNvSpPr txBox="true"/>
          <p:nvPr/>
        </p:nvSpPr>
        <p:spPr>
          <a:xfrm rot="0">
            <a:off x="6167066" y="2659400"/>
            <a:ext cx="2351079" cy="500460"/>
          </a:xfrm>
          <a:prstGeom prst="rect">
            <a:avLst/>
          </a:prstGeom>
        </p:spPr>
        <p:txBody>
          <a:bodyPr anchor="t" rtlCol="false" tIns="0" lIns="0" bIns="0" rIns="0">
            <a:spAutoFit/>
          </a:bodyPr>
          <a:lstStyle/>
          <a:p>
            <a:pPr algn="ctr">
              <a:lnSpc>
                <a:spcPts val="3915"/>
              </a:lnSpc>
            </a:pPr>
            <a:r>
              <a:rPr lang="en-US" b="true" sz="2796">
                <a:solidFill>
                  <a:srgbClr val="00297C"/>
                </a:solidFill>
                <a:latin typeface="Arimo Bold"/>
                <a:ea typeface="Arimo Bold"/>
                <a:cs typeface="Arimo Bold"/>
                <a:sym typeface="Arimo Bold"/>
              </a:rPr>
              <a:t>OBJECTIVE 2</a:t>
            </a:r>
          </a:p>
        </p:txBody>
      </p:sp>
      <p:sp>
        <p:nvSpPr>
          <p:cNvPr name="TextBox 21" id="21"/>
          <p:cNvSpPr txBox="true"/>
          <p:nvPr/>
        </p:nvSpPr>
        <p:spPr>
          <a:xfrm rot="0">
            <a:off x="12318545" y="3634763"/>
            <a:ext cx="4464943" cy="958953"/>
          </a:xfrm>
          <a:prstGeom prst="rect">
            <a:avLst/>
          </a:prstGeom>
        </p:spPr>
        <p:txBody>
          <a:bodyPr anchor="t" rtlCol="false" tIns="0" lIns="0" bIns="0" rIns="0">
            <a:spAutoFit/>
          </a:bodyPr>
          <a:lstStyle/>
          <a:p>
            <a:pPr algn="ctr">
              <a:lnSpc>
                <a:spcPts val="3882"/>
              </a:lnSpc>
            </a:pPr>
            <a:r>
              <a:rPr lang="en-US" sz="2772">
                <a:solidFill>
                  <a:srgbClr val="100F0D"/>
                </a:solidFill>
                <a:latin typeface="Arimo"/>
                <a:ea typeface="Arimo"/>
                <a:cs typeface="Arimo"/>
                <a:sym typeface="Arimo"/>
              </a:rPr>
              <a:t>SHOWCASE IOT FEATURES</a:t>
            </a:r>
          </a:p>
        </p:txBody>
      </p:sp>
      <p:sp>
        <p:nvSpPr>
          <p:cNvPr name="TextBox 22" id="22"/>
          <p:cNvSpPr txBox="true"/>
          <p:nvPr/>
        </p:nvSpPr>
        <p:spPr>
          <a:xfrm rot="0">
            <a:off x="13375477" y="3113008"/>
            <a:ext cx="2351079" cy="500460"/>
          </a:xfrm>
          <a:prstGeom prst="rect">
            <a:avLst/>
          </a:prstGeom>
        </p:spPr>
        <p:txBody>
          <a:bodyPr anchor="t" rtlCol="false" tIns="0" lIns="0" bIns="0" rIns="0">
            <a:spAutoFit/>
          </a:bodyPr>
          <a:lstStyle/>
          <a:p>
            <a:pPr algn="ctr">
              <a:lnSpc>
                <a:spcPts val="3915"/>
              </a:lnSpc>
            </a:pPr>
            <a:r>
              <a:rPr lang="en-US" b="true" sz="2796">
                <a:solidFill>
                  <a:srgbClr val="00297C"/>
                </a:solidFill>
                <a:latin typeface="Arimo Bold"/>
                <a:ea typeface="Arimo Bold"/>
                <a:cs typeface="Arimo Bold"/>
                <a:sym typeface="Arimo Bold"/>
              </a:rPr>
              <a:t>OBJECTIVE 4</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TextBox 3" id="3"/>
          <p:cNvSpPr txBox="true"/>
          <p:nvPr/>
        </p:nvSpPr>
        <p:spPr>
          <a:xfrm rot="0">
            <a:off x="4604773" y="362970"/>
            <a:ext cx="8794671" cy="1642112"/>
          </a:xfrm>
          <a:prstGeom prst="rect">
            <a:avLst/>
          </a:prstGeom>
        </p:spPr>
        <p:txBody>
          <a:bodyPr anchor="t" rtlCol="false" tIns="0" lIns="0" bIns="0" rIns="0">
            <a:spAutoFit/>
          </a:bodyPr>
          <a:lstStyle/>
          <a:p>
            <a:pPr algn="ctr">
              <a:lnSpc>
                <a:spcPts val="13439"/>
              </a:lnSpc>
            </a:pPr>
            <a:r>
              <a:rPr lang="en-US" sz="9599" b="true">
                <a:solidFill>
                  <a:srgbClr val="FFFFFF"/>
                </a:solidFill>
                <a:latin typeface="Canva Sans Bold"/>
                <a:ea typeface="Canva Sans Bold"/>
                <a:cs typeface="Canva Sans Bold"/>
                <a:sym typeface="Canva Sans Bold"/>
              </a:rPr>
              <a:t>COMPONENTS</a:t>
            </a:r>
          </a:p>
        </p:txBody>
      </p:sp>
      <p:sp>
        <p:nvSpPr>
          <p:cNvPr name="TextBox 4" id="4"/>
          <p:cNvSpPr txBox="true"/>
          <p:nvPr/>
        </p:nvSpPr>
        <p:spPr>
          <a:xfrm rot="0">
            <a:off x="0" y="2245190"/>
            <a:ext cx="5684592"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b="true" sz="5199">
                <a:solidFill>
                  <a:srgbClr val="FFFFFF"/>
                </a:solidFill>
                <a:latin typeface="Canva Sans Bold"/>
                <a:ea typeface="Canva Sans Bold"/>
                <a:cs typeface="Canva Sans Bold"/>
                <a:sym typeface="Canva Sans Bold"/>
              </a:rPr>
              <a:t>ARDUINO</a:t>
            </a:r>
          </a:p>
        </p:txBody>
      </p:sp>
      <p:sp>
        <p:nvSpPr>
          <p:cNvPr name="TextBox 5" id="5"/>
          <p:cNvSpPr txBox="true"/>
          <p:nvPr/>
        </p:nvSpPr>
        <p:spPr>
          <a:xfrm rot="0">
            <a:off x="301854" y="3555332"/>
            <a:ext cx="17986146" cy="5953872"/>
          </a:xfrm>
          <a:prstGeom prst="rect">
            <a:avLst/>
          </a:prstGeom>
        </p:spPr>
        <p:txBody>
          <a:bodyPr anchor="t" rtlCol="false" tIns="0" lIns="0" bIns="0" rIns="0">
            <a:spAutoFit/>
          </a:bodyPr>
          <a:lstStyle/>
          <a:p>
            <a:pPr algn="ctr">
              <a:lnSpc>
                <a:spcPts val="4738"/>
              </a:lnSpc>
            </a:pPr>
            <a:r>
              <a:rPr lang="en-US" sz="3384">
                <a:solidFill>
                  <a:srgbClr val="FFFFFF"/>
                </a:solidFill>
                <a:latin typeface="Canva Sans"/>
                <a:ea typeface="Canva Sans"/>
                <a:cs typeface="Canva Sans"/>
                <a:sym typeface="Canva Sans"/>
              </a:rPr>
              <a:t>The Arduino acts as an interface between the gesture detection system and the output devices in this sensor-free hand gesture control project. The device uses machine learning and image processing algorithms along with a camera that is connected to a computer to record and analyze hand motions. Upon identifying a gesture, the computer utilizes serial communication to transmit orders to the Arduino. Real-time gesture-based control without the need for physical sensors is made possible by the Arduino, which subsequently interprets these signals and uses them to operate linked devices like LEDs or motors. This configuration makes use of the Arduino's ability to receive commands and activate output devices in response to the computer's gesture recognition findings.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TextBox 3" id="3"/>
          <p:cNvSpPr txBox="true"/>
          <p:nvPr/>
        </p:nvSpPr>
        <p:spPr>
          <a:xfrm rot="0">
            <a:off x="4604773" y="362970"/>
            <a:ext cx="8794671" cy="1642112"/>
          </a:xfrm>
          <a:prstGeom prst="rect">
            <a:avLst/>
          </a:prstGeom>
        </p:spPr>
        <p:txBody>
          <a:bodyPr anchor="t" rtlCol="false" tIns="0" lIns="0" bIns="0" rIns="0">
            <a:spAutoFit/>
          </a:bodyPr>
          <a:lstStyle/>
          <a:p>
            <a:pPr algn="ctr">
              <a:lnSpc>
                <a:spcPts val="13439"/>
              </a:lnSpc>
            </a:pPr>
            <a:r>
              <a:rPr lang="en-US" sz="9599" b="true">
                <a:solidFill>
                  <a:srgbClr val="FFFFFF"/>
                </a:solidFill>
                <a:latin typeface="Canva Sans Bold"/>
                <a:ea typeface="Canva Sans Bold"/>
                <a:cs typeface="Canva Sans Bold"/>
                <a:sym typeface="Canva Sans Bold"/>
              </a:rPr>
              <a:t>COMPONENTS</a:t>
            </a:r>
          </a:p>
        </p:txBody>
      </p:sp>
      <p:sp>
        <p:nvSpPr>
          <p:cNvPr name="TextBox 4" id="4"/>
          <p:cNvSpPr txBox="true"/>
          <p:nvPr/>
        </p:nvSpPr>
        <p:spPr>
          <a:xfrm rot="0">
            <a:off x="301854" y="2322372"/>
            <a:ext cx="5684592"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b="true" sz="5199">
                <a:solidFill>
                  <a:srgbClr val="FFFFFF"/>
                </a:solidFill>
                <a:latin typeface="Canva Sans Bold"/>
                <a:ea typeface="Canva Sans Bold"/>
                <a:cs typeface="Canva Sans Bold"/>
                <a:sym typeface="Canva Sans Bold"/>
              </a:rPr>
              <a:t>LEDs</a:t>
            </a:r>
          </a:p>
        </p:txBody>
      </p:sp>
      <p:sp>
        <p:nvSpPr>
          <p:cNvPr name="TextBox 5" id="5"/>
          <p:cNvSpPr txBox="true"/>
          <p:nvPr/>
        </p:nvSpPr>
        <p:spPr>
          <a:xfrm rot="0">
            <a:off x="301854" y="3555332"/>
            <a:ext cx="17986146" cy="5953872"/>
          </a:xfrm>
          <a:prstGeom prst="rect">
            <a:avLst/>
          </a:prstGeom>
        </p:spPr>
        <p:txBody>
          <a:bodyPr anchor="t" rtlCol="false" tIns="0" lIns="0" bIns="0" rIns="0">
            <a:spAutoFit/>
          </a:bodyPr>
          <a:lstStyle/>
          <a:p>
            <a:pPr algn="ctr">
              <a:lnSpc>
                <a:spcPts val="4738"/>
              </a:lnSpc>
            </a:pPr>
            <a:r>
              <a:rPr lang="en-US" sz="3384">
                <a:solidFill>
                  <a:srgbClr val="FFFFFF"/>
                </a:solidFill>
                <a:latin typeface="Canva Sans"/>
                <a:ea typeface="Canva Sans"/>
                <a:cs typeface="Canva Sans"/>
                <a:sym typeface="Canva Sans"/>
              </a:rPr>
              <a:t>LEDs serve as visual cues or control components in this hand gesture control project and react to recognized hand gestures. The Arduino receives a command from the computer's machine learning algorithm, which causes it to either activate or deactivate the LEDs in response to a recognized gesture. Different motions might be used, for instance, to control equipment based on user input or to switch LEDs on or off or change their colour. This would give users instant feedback. With this configuration, users can interact with the system in an understandable and straightforward way by using LEDs to convert gesture commands into observable actions.</a:t>
            </a:r>
          </a:p>
          <a:p>
            <a:pPr algn="ctr">
              <a:lnSpc>
                <a:spcPts val="4738"/>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TextBox 3" id="3"/>
          <p:cNvSpPr txBox="true"/>
          <p:nvPr/>
        </p:nvSpPr>
        <p:spPr>
          <a:xfrm rot="0">
            <a:off x="4604773" y="362970"/>
            <a:ext cx="8794671" cy="1642112"/>
          </a:xfrm>
          <a:prstGeom prst="rect">
            <a:avLst/>
          </a:prstGeom>
        </p:spPr>
        <p:txBody>
          <a:bodyPr anchor="t" rtlCol="false" tIns="0" lIns="0" bIns="0" rIns="0">
            <a:spAutoFit/>
          </a:bodyPr>
          <a:lstStyle/>
          <a:p>
            <a:pPr algn="ctr">
              <a:lnSpc>
                <a:spcPts val="13439"/>
              </a:lnSpc>
            </a:pPr>
            <a:r>
              <a:rPr lang="en-US" sz="9599" b="true">
                <a:solidFill>
                  <a:srgbClr val="FFFFFF"/>
                </a:solidFill>
                <a:latin typeface="Canva Sans Bold"/>
                <a:ea typeface="Canva Sans Bold"/>
                <a:cs typeface="Canva Sans Bold"/>
                <a:sym typeface="Canva Sans Bold"/>
              </a:rPr>
              <a:t>COMPONENTS</a:t>
            </a:r>
          </a:p>
        </p:txBody>
      </p:sp>
      <p:sp>
        <p:nvSpPr>
          <p:cNvPr name="TextBox 4" id="4"/>
          <p:cNvSpPr txBox="true"/>
          <p:nvPr/>
        </p:nvSpPr>
        <p:spPr>
          <a:xfrm rot="0">
            <a:off x="301854" y="2322372"/>
            <a:ext cx="5684592"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b="true" sz="5199">
                <a:solidFill>
                  <a:srgbClr val="FFFFFF"/>
                </a:solidFill>
                <a:latin typeface="Canva Sans Bold"/>
                <a:ea typeface="Canva Sans Bold"/>
                <a:cs typeface="Canva Sans Bold"/>
                <a:sym typeface="Canva Sans Bold"/>
              </a:rPr>
              <a:t>WEBCAM</a:t>
            </a:r>
          </a:p>
        </p:txBody>
      </p:sp>
      <p:sp>
        <p:nvSpPr>
          <p:cNvPr name="TextBox 5" id="5"/>
          <p:cNvSpPr txBox="true"/>
          <p:nvPr/>
        </p:nvSpPr>
        <p:spPr>
          <a:xfrm rot="0">
            <a:off x="301854" y="3555332"/>
            <a:ext cx="17986146" cy="4759240"/>
          </a:xfrm>
          <a:prstGeom prst="rect">
            <a:avLst/>
          </a:prstGeom>
        </p:spPr>
        <p:txBody>
          <a:bodyPr anchor="t" rtlCol="false" tIns="0" lIns="0" bIns="0" rIns="0">
            <a:spAutoFit/>
          </a:bodyPr>
          <a:lstStyle/>
          <a:p>
            <a:pPr algn="ctr">
              <a:lnSpc>
                <a:spcPts val="4738"/>
              </a:lnSpc>
            </a:pPr>
            <a:r>
              <a:rPr lang="en-US" sz="3384">
                <a:solidFill>
                  <a:srgbClr val="FFFFFF"/>
                </a:solidFill>
                <a:latin typeface="Canva Sans"/>
                <a:ea typeface="Canva Sans"/>
                <a:cs typeface="Canva Sans"/>
                <a:sym typeface="Canva Sans"/>
              </a:rPr>
              <a:t>In order to recognize and interpret gestures, a computer processes live footage of hand movements captured by the webcam as part of the hand gesture control project. The main visual data input device is the webcam, which enables machine learning algorithms to interpret and categorize hand motions instantly. These movements are converted into orders that are delivered to the Arduino by the computer, which is outfitted with image processing software. With this configuration, gesture-based control is made possible by taking advantage of the webcam's capacity to deliver precise gesture recognition and detailed visual information.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2000" r="0" b="-1999"/>
            </a:stretch>
          </a:blipFill>
        </p:spPr>
      </p:sp>
      <p:sp>
        <p:nvSpPr>
          <p:cNvPr name="TextBox 3" id="3"/>
          <p:cNvSpPr txBox="true"/>
          <p:nvPr/>
        </p:nvSpPr>
        <p:spPr>
          <a:xfrm rot="0">
            <a:off x="4604773" y="362970"/>
            <a:ext cx="8794671" cy="1642112"/>
          </a:xfrm>
          <a:prstGeom prst="rect">
            <a:avLst/>
          </a:prstGeom>
        </p:spPr>
        <p:txBody>
          <a:bodyPr anchor="t" rtlCol="false" tIns="0" lIns="0" bIns="0" rIns="0">
            <a:spAutoFit/>
          </a:bodyPr>
          <a:lstStyle/>
          <a:p>
            <a:pPr algn="ctr">
              <a:lnSpc>
                <a:spcPts val="13439"/>
              </a:lnSpc>
            </a:pPr>
            <a:r>
              <a:rPr lang="en-US" sz="9599" b="true">
                <a:solidFill>
                  <a:srgbClr val="FFFFFF"/>
                </a:solidFill>
                <a:latin typeface="Canva Sans Bold"/>
                <a:ea typeface="Canva Sans Bold"/>
                <a:cs typeface="Canva Sans Bold"/>
                <a:sym typeface="Canva Sans Bold"/>
              </a:rPr>
              <a:t>COMPONENTS</a:t>
            </a:r>
          </a:p>
        </p:txBody>
      </p:sp>
      <p:sp>
        <p:nvSpPr>
          <p:cNvPr name="TextBox 4" id="4"/>
          <p:cNvSpPr txBox="true"/>
          <p:nvPr/>
        </p:nvSpPr>
        <p:spPr>
          <a:xfrm rot="0">
            <a:off x="301854" y="2322372"/>
            <a:ext cx="5684592" cy="887095"/>
          </a:xfrm>
          <a:prstGeom prst="rect">
            <a:avLst/>
          </a:prstGeom>
        </p:spPr>
        <p:txBody>
          <a:bodyPr anchor="t" rtlCol="false" tIns="0" lIns="0" bIns="0" rIns="0">
            <a:spAutoFit/>
          </a:bodyPr>
          <a:lstStyle/>
          <a:p>
            <a:pPr algn="ctr" marL="1122679" indent="-561340" lvl="1">
              <a:lnSpc>
                <a:spcPts val="7279"/>
              </a:lnSpc>
              <a:buFont typeface="Arial"/>
              <a:buChar char="•"/>
            </a:pPr>
            <a:r>
              <a:rPr lang="en-US" b="true" sz="5199">
                <a:solidFill>
                  <a:srgbClr val="FFFFFF"/>
                </a:solidFill>
                <a:latin typeface="Canva Sans Bold"/>
                <a:ea typeface="Canva Sans Bold"/>
                <a:cs typeface="Canva Sans Bold"/>
                <a:sym typeface="Canva Sans Bold"/>
              </a:rPr>
              <a:t>PYTHON</a:t>
            </a:r>
          </a:p>
        </p:txBody>
      </p:sp>
      <p:sp>
        <p:nvSpPr>
          <p:cNvPr name="TextBox 5" id="5"/>
          <p:cNvSpPr txBox="true"/>
          <p:nvPr/>
        </p:nvSpPr>
        <p:spPr>
          <a:xfrm rot="0">
            <a:off x="301854" y="3555332"/>
            <a:ext cx="17986146" cy="4161924"/>
          </a:xfrm>
          <a:prstGeom prst="rect">
            <a:avLst/>
          </a:prstGeom>
        </p:spPr>
        <p:txBody>
          <a:bodyPr anchor="t" rtlCol="false" tIns="0" lIns="0" bIns="0" rIns="0">
            <a:spAutoFit/>
          </a:bodyPr>
          <a:lstStyle/>
          <a:p>
            <a:pPr algn="ctr">
              <a:lnSpc>
                <a:spcPts val="4738"/>
              </a:lnSpc>
            </a:pPr>
            <a:r>
              <a:rPr lang="en-US" sz="3384">
                <a:solidFill>
                  <a:srgbClr val="FFFFFF"/>
                </a:solidFill>
                <a:latin typeface="Canva Sans"/>
                <a:ea typeface="Canva Sans"/>
                <a:cs typeface="Canva Sans"/>
                <a:sym typeface="Canva Sans"/>
              </a:rPr>
              <a:t>Python modules are essential to this hand gesture control project since they process and interpret the webcam data. Libraries such as OpenCV, which offer tools for evaluating visual data, make image processing and gesture detection easier. Building and training models for hand gesture classification requires the use of machine learning tools like TensorFlow or PyTorch. Together, these libraries transform the visual input from the camera into commands that may be used to operate the Arduino and other output devices, such as LEDs.</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4577C"/>
        </a:solidFill>
      </p:bgPr>
    </p:bg>
    <p:spTree>
      <p:nvGrpSpPr>
        <p:cNvPr id="1" name=""/>
        <p:cNvGrpSpPr/>
        <p:nvPr/>
      </p:nvGrpSpPr>
      <p:grpSpPr>
        <a:xfrm>
          <a:off x="0" y="0"/>
          <a:ext cx="0" cy="0"/>
          <a:chOff x="0" y="0"/>
          <a:chExt cx="0" cy="0"/>
        </a:xfrm>
      </p:grpSpPr>
      <p:sp>
        <p:nvSpPr>
          <p:cNvPr name="Freeform 2" id="2"/>
          <p:cNvSpPr/>
          <p:nvPr/>
        </p:nvSpPr>
        <p:spPr>
          <a:xfrm flipH="false" flipV="false" rot="0">
            <a:off x="-3851677" y="-3954186"/>
            <a:ext cx="11672940" cy="9965773"/>
          </a:xfrm>
          <a:custGeom>
            <a:avLst/>
            <a:gdLst/>
            <a:ahLst/>
            <a:cxnLst/>
            <a:rect r="r" b="b" t="t" l="l"/>
            <a:pathLst>
              <a:path h="9965773" w="11672940">
                <a:moveTo>
                  <a:pt x="0" y="0"/>
                </a:moveTo>
                <a:lnTo>
                  <a:pt x="11672940" y="0"/>
                </a:lnTo>
                <a:lnTo>
                  <a:pt x="11672940" y="9965772"/>
                </a:lnTo>
                <a:lnTo>
                  <a:pt x="0" y="9965772"/>
                </a:lnTo>
                <a:lnTo>
                  <a:pt x="0" y="0"/>
                </a:lnTo>
                <a:close/>
              </a:path>
            </a:pathLst>
          </a:custGeom>
          <a:blipFill>
            <a:blip r:embed="rId2"/>
            <a:stretch>
              <a:fillRect l="0" t="0" r="0" b="0"/>
            </a:stretch>
          </a:blipFill>
        </p:spPr>
      </p:sp>
      <p:grpSp>
        <p:nvGrpSpPr>
          <p:cNvPr name="Group 3" id="3"/>
          <p:cNvGrpSpPr/>
          <p:nvPr/>
        </p:nvGrpSpPr>
        <p:grpSpPr>
          <a:xfrm rot="0">
            <a:off x="443889" y="1862130"/>
            <a:ext cx="3314648" cy="792193"/>
            <a:chOff x="0" y="0"/>
            <a:chExt cx="872994" cy="208643"/>
          </a:xfrm>
        </p:grpSpPr>
        <p:sp>
          <p:nvSpPr>
            <p:cNvPr name="Freeform 4" id="4"/>
            <p:cNvSpPr/>
            <p:nvPr/>
          </p:nvSpPr>
          <p:spPr>
            <a:xfrm flipH="false" flipV="false" rot="0">
              <a:off x="0" y="0"/>
              <a:ext cx="872994" cy="208643"/>
            </a:xfrm>
            <a:custGeom>
              <a:avLst/>
              <a:gdLst/>
              <a:ahLst/>
              <a:cxnLst/>
              <a:rect r="r" b="b" t="t" l="l"/>
              <a:pathLst>
                <a:path h="208643" w="872994">
                  <a:moveTo>
                    <a:pt x="104322" y="0"/>
                  </a:moveTo>
                  <a:lnTo>
                    <a:pt x="768672" y="0"/>
                  </a:lnTo>
                  <a:cubicBezTo>
                    <a:pt x="796340" y="0"/>
                    <a:pt x="822875" y="10991"/>
                    <a:pt x="842439" y="30555"/>
                  </a:cubicBezTo>
                  <a:cubicBezTo>
                    <a:pt x="862003" y="50119"/>
                    <a:pt x="872994" y="76654"/>
                    <a:pt x="872994" y="104322"/>
                  </a:cubicBezTo>
                  <a:lnTo>
                    <a:pt x="872994" y="104322"/>
                  </a:lnTo>
                  <a:cubicBezTo>
                    <a:pt x="872994" y="161937"/>
                    <a:pt x="826287" y="208643"/>
                    <a:pt x="768672" y="208643"/>
                  </a:cubicBezTo>
                  <a:lnTo>
                    <a:pt x="104322" y="208643"/>
                  </a:lnTo>
                  <a:cubicBezTo>
                    <a:pt x="76654" y="208643"/>
                    <a:pt x="50119" y="197652"/>
                    <a:pt x="30555" y="178088"/>
                  </a:cubicBezTo>
                  <a:cubicBezTo>
                    <a:pt x="10991" y="158524"/>
                    <a:pt x="0" y="131989"/>
                    <a:pt x="0" y="104322"/>
                  </a:cubicBezTo>
                  <a:lnTo>
                    <a:pt x="0" y="104322"/>
                  </a:lnTo>
                  <a:cubicBezTo>
                    <a:pt x="0" y="76654"/>
                    <a:pt x="10991" y="50119"/>
                    <a:pt x="30555" y="30555"/>
                  </a:cubicBezTo>
                  <a:cubicBezTo>
                    <a:pt x="50119" y="10991"/>
                    <a:pt x="76654" y="0"/>
                    <a:pt x="104322" y="0"/>
                  </a:cubicBezTo>
                  <a:close/>
                </a:path>
              </a:pathLst>
            </a:custGeom>
            <a:solidFill>
              <a:srgbClr val="0071BC"/>
            </a:solidFill>
          </p:spPr>
        </p:sp>
        <p:sp>
          <p:nvSpPr>
            <p:cNvPr name="TextBox 5" id="5"/>
            <p:cNvSpPr txBox="true"/>
            <p:nvPr/>
          </p:nvSpPr>
          <p:spPr>
            <a:xfrm>
              <a:off x="0" y="-57150"/>
              <a:ext cx="872994" cy="265793"/>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HAND GESTURES</a:t>
              </a:r>
            </a:p>
          </p:txBody>
        </p:sp>
      </p:grpSp>
      <p:grpSp>
        <p:nvGrpSpPr>
          <p:cNvPr name="Group 6" id="6"/>
          <p:cNvGrpSpPr/>
          <p:nvPr/>
        </p:nvGrpSpPr>
        <p:grpSpPr>
          <a:xfrm rot="-6460">
            <a:off x="665807" y="3773823"/>
            <a:ext cx="3086100" cy="1714485"/>
            <a:chOff x="0" y="0"/>
            <a:chExt cx="812800" cy="451552"/>
          </a:xfrm>
        </p:grpSpPr>
        <p:sp>
          <p:nvSpPr>
            <p:cNvPr name="Freeform 7" id="7"/>
            <p:cNvSpPr/>
            <p:nvPr/>
          </p:nvSpPr>
          <p:spPr>
            <a:xfrm flipH="false" flipV="false" rot="0">
              <a:off x="0" y="0"/>
              <a:ext cx="812800" cy="451552"/>
            </a:xfrm>
            <a:custGeom>
              <a:avLst/>
              <a:gdLst/>
              <a:ahLst/>
              <a:cxnLst/>
              <a:rect r="r" b="b" t="t" l="l"/>
              <a:pathLst>
                <a:path h="451552" w="812800">
                  <a:moveTo>
                    <a:pt x="0" y="0"/>
                  </a:moveTo>
                  <a:lnTo>
                    <a:pt x="812800" y="0"/>
                  </a:lnTo>
                  <a:lnTo>
                    <a:pt x="812800" y="451552"/>
                  </a:lnTo>
                  <a:lnTo>
                    <a:pt x="0" y="451552"/>
                  </a:lnTo>
                  <a:close/>
                </a:path>
              </a:pathLst>
            </a:custGeom>
            <a:solidFill>
              <a:srgbClr val="0071BC"/>
            </a:solidFill>
          </p:spPr>
        </p:sp>
        <p:sp>
          <p:nvSpPr>
            <p:cNvPr name="TextBox 8" id="8"/>
            <p:cNvSpPr txBox="true"/>
            <p:nvPr/>
          </p:nvSpPr>
          <p:spPr>
            <a:xfrm>
              <a:off x="0" y="-57150"/>
              <a:ext cx="812800"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WEBCAM</a:t>
              </a:r>
            </a:p>
          </p:txBody>
        </p:sp>
      </p:grpSp>
      <p:grpSp>
        <p:nvGrpSpPr>
          <p:cNvPr name="Group 9" id="9"/>
          <p:cNvGrpSpPr/>
          <p:nvPr/>
        </p:nvGrpSpPr>
        <p:grpSpPr>
          <a:xfrm rot="0">
            <a:off x="5023260" y="3742341"/>
            <a:ext cx="3417179" cy="1714485"/>
            <a:chOff x="0" y="0"/>
            <a:chExt cx="899998" cy="451552"/>
          </a:xfrm>
        </p:grpSpPr>
        <p:sp>
          <p:nvSpPr>
            <p:cNvPr name="Freeform 10" id="10"/>
            <p:cNvSpPr/>
            <p:nvPr/>
          </p:nvSpPr>
          <p:spPr>
            <a:xfrm flipH="false" flipV="false" rot="0">
              <a:off x="0" y="0"/>
              <a:ext cx="899998" cy="451552"/>
            </a:xfrm>
            <a:custGeom>
              <a:avLst/>
              <a:gdLst/>
              <a:ahLst/>
              <a:cxnLst/>
              <a:rect r="r" b="b" t="t" l="l"/>
              <a:pathLst>
                <a:path h="451552" w="899998">
                  <a:moveTo>
                    <a:pt x="0" y="0"/>
                  </a:moveTo>
                  <a:lnTo>
                    <a:pt x="899998" y="0"/>
                  </a:lnTo>
                  <a:lnTo>
                    <a:pt x="899998" y="451552"/>
                  </a:lnTo>
                  <a:lnTo>
                    <a:pt x="0" y="451552"/>
                  </a:lnTo>
                  <a:close/>
                </a:path>
              </a:pathLst>
            </a:custGeom>
            <a:solidFill>
              <a:srgbClr val="0071BC"/>
            </a:solidFill>
          </p:spPr>
        </p:sp>
        <p:sp>
          <p:nvSpPr>
            <p:cNvPr name="TextBox 11" id="11"/>
            <p:cNvSpPr txBox="true"/>
            <p:nvPr/>
          </p:nvSpPr>
          <p:spPr>
            <a:xfrm>
              <a:off x="0" y="-57150"/>
              <a:ext cx="899998"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IMAGE CAPTURE AND PROCESSING</a:t>
              </a:r>
            </a:p>
            <a:p>
              <a:pPr algn="ctr">
                <a:lnSpc>
                  <a:spcPts val="3080"/>
                </a:lnSpc>
              </a:pPr>
              <a:r>
                <a:rPr lang="en-US" sz="2200" i="true">
                  <a:solidFill>
                    <a:srgbClr val="FFFFFF"/>
                  </a:solidFill>
                  <a:latin typeface="Arimo Italics"/>
                  <a:ea typeface="Arimo Italics"/>
                  <a:cs typeface="Arimo Italics"/>
                  <a:sym typeface="Arimo Italics"/>
                </a:rPr>
                <a:t>(OPENCV)</a:t>
              </a:r>
            </a:p>
          </p:txBody>
        </p:sp>
      </p:grpSp>
      <p:sp>
        <p:nvSpPr>
          <p:cNvPr name="TextBox 12" id="12"/>
          <p:cNvSpPr txBox="true"/>
          <p:nvPr/>
        </p:nvSpPr>
        <p:spPr>
          <a:xfrm rot="0">
            <a:off x="5943394" y="-190500"/>
            <a:ext cx="6091118" cy="1675133"/>
          </a:xfrm>
          <a:prstGeom prst="rect">
            <a:avLst/>
          </a:prstGeom>
        </p:spPr>
        <p:txBody>
          <a:bodyPr anchor="t" rtlCol="false" tIns="0" lIns="0" bIns="0" rIns="0">
            <a:spAutoFit/>
          </a:bodyPr>
          <a:lstStyle/>
          <a:p>
            <a:pPr algn="ctr">
              <a:lnSpc>
                <a:spcPts val="13719"/>
              </a:lnSpc>
            </a:pPr>
            <a:r>
              <a:rPr lang="en-US" sz="9799" b="true">
                <a:solidFill>
                  <a:srgbClr val="FFFFFF"/>
                </a:solidFill>
                <a:latin typeface="Canva Sans Bold"/>
                <a:ea typeface="Canva Sans Bold"/>
                <a:cs typeface="Canva Sans Bold"/>
                <a:sym typeface="Canva Sans Bold"/>
              </a:rPr>
              <a:t>WORKING</a:t>
            </a:r>
          </a:p>
        </p:txBody>
      </p:sp>
      <p:grpSp>
        <p:nvGrpSpPr>
          <p:cNvPr name="Group 13" id="13"/>
          <p:cNvGrpSpPr/>
          <p:nvPr/>
        </p:nvGrpSpPr>
        <p:grpSpPr>
          <a:xfrm rot="0">
            <a:off x="9432396" y="3742341"/>
            <a:ext cx="3417179" cy="1714485"/>
            <a:chOff x="0" y="0"/>
            <a:chExt cx="899998" cy="451552"/>
          </a:xfrm>
        </p:grpSpPr>
        <p:sp>
          <p:nvSpPr>
            <p:cNvPr name="Freeform 14" id="14"/>
            <p:cNvSpPr/>
            <p:nvPr/>
          </p:nvSpPr>
          <p:spPr>
            <a:xfrm flipH="false" flipV="false" rot="0">
              <a:off x="0" y="0"/>
              <a:ext cx="899998" cy="451552"/>
            </a:xfrm>
            <a:custGeom>
              <a:avLst/>
              <a:gdLst/>
              <a:ahLst/>
              <a:cxnLst/>
              <a:rect r="r" b="b" t="t" l="l"/>
              <a:pathLst>
                <a:path h="451552" w="899998">
                  <a:moveTo>
                    <a:pt x="0" y="0"/>
                  </a:moveTo>
                  <a:lnTo>
                    <a:pt x="899998" y="0"/>
                  </a:lnTo>
                  <a:lnTo>
                    <a:pt x="899998" y="451552"/>
                  </a:lnTo>
                  <a:lnTo>
                    <a:pt x="0" y="451552"/>
                  </a:lnTo>
                  <a:close/>
                </a:path>
              </a:pathLst>
            </a:custGeom>
            <a:solidFill>
              <a:srgbClr val="0071BC"/>
            </a:solidFill>
          </p:spPr>
        </p:sp>
        <p:sp>
          <p:nvSpPr>
            <p:cNvPr name="TextBox 15" id="15"/>
            <p:cNvSpPr txBox="true"/>
            <p:nvPr/>
          </p:nvSpPr>
          <p:spPr>
            <a:xfrm>
              <a:off x="0" y="-57150"/>
              <a:ext cx="899998"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MACINE LEARNING</a:t>
              </a:r>
            </a:p>
            <a:p>
              <a:pPr algn="ctr">
                <a:lnSpc>
                  <a:spcPts val="3080"/>
                </a:lnSpc>
              </a:pPr>
              <a:r>
                <a:rPr lang="en-US" sz="2200" i="true">
                  <a:solidFill>
                    <a:srgbClr val="FFFFFF"/>
                  </a:solidFill>
                  <a:latin typeface="Arimo Italics"/>
                  <a:ea typeface="Arimo Italics"/>
                  <a:cs typeface="Arimo Italics"/>
                  <a:sym typeface="Arimo Italics"/>
                </a:rPr>
                <a:t>(GESTURE RECOGNITION)</a:t>
              </a:r>
            </a:p>
          </p:txBody>
        </p:sp>
      </p:grpSp>
      <p:grpSp>
        <p:nvGrpSpPr>
          <p:cNvPr name="Group 16" id="16"/>
          <p:cNvGrpSpPr/>
          <p:nvPr/>
        </p:nvGrpSpPr>
        <p:grpSpPr>
          <a:xfrm rot="0">
            <a:off x="14021513" y="3742341"/>
            <a:ext cx="3417179" cy="1562085"/>
            <a:chOff x="0" y="0"/>
            <a:chExt cx="899998" cy="411413"/>
          </a:xfrm>
        </p:grpSpPr>
        <p:sp>
          <p:nvSpPr>
            <p:cNvPr name="Freeform 17" id="17"/>
            <p:cNvSpPr/>
            <p:nvPr/>
          </p:nvSpPr>
          <p:spPr>
            <a:xfrm flipH="false" flipV="false" rot="0">
              <a:off x="0" y="0"/>
              <a:ext cx="899998" cy="411413"/>
            </a:xfrm>
            <a:custGeom>
              <a:avLst/>
              <a:gdLst/>
              <a:ahLst/>
              <a:cxnLst/>
              <a:rect r="r" b="b" t="t" l="l"/>
              <a:pathLst>
                <a:path h="411413" w="899998">
                  <a:moveTo>
                    <a:pt x="0" y="0"/>
                  </a:moveTo>
                  <a:lnTo>
                    <a:pt x="899998" y="0"/>
                  </a:lnTo>
                  <a:lnTo>
                    <a:pt x="899998" y="411413"/>
                  </a:lnTo>
                  <a:lnTo>
                    <a:pt x="0" y="411413"/>
                  </a:lnTo>
                  <a:close/>
                </a:path>
              </a:pathLst>
            </a:custGeom>
            <a:solidFill>
              <a:srgbClr val="0071BC"/>
            </a:solidFill>
          </p:spPr>
        </p:sp>
        <p:sp>
          <p:nvSpPr>
            <p:cNvPr name="TextBox 18" id="18"/>
            <p:cNvSpPr txBox="true"/>
            <p:nvPr/>
          </p:nvSpPr>
          <p:spPr>
            <a:xfrm>
              <a:off x="0" y="-57150"/>
              <a:ext cx="899998" cy="468563"/>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PYTHON SCRIPT</a:t>
              </a:r>
            </a:p>
            <a:p>
              <a:pPr algn="ctr">
                <a:lnSpc>
                  <a:spcPts val="3080"/>
                </a:lnSpc>
              </a:pPr>
              <a:r>
                <a:rPr lang="en-US" sz="2200" i="true">
                  <a:solidFill>
                    <a:srgbClr val="FFFFFF"/>
                  </a:solidFill>
                  <a:latin typeface="Arimo Italics"/>
                  <a:ea typeface="Arimo Italics"/>
                  <a:cs typeface="Arimo Italics"/>
                  <a:sym typeface="Arimo Italics"/>
                </a:rPr>
                <a:t>(GESTURE RECOGNITION)</a:t>
              </a:r>
            </a:p>
          </p:txBody>
        </p:sp>
      </p:grpSp>
      <p:grpSp>
        <p:nvGrpSpPr>
          <p:cNvPr name="Group 19" id="19"/>
          <p:cNvGrpSpPr/>
          <p:nvPr/>
        </p:nvGrpSpPr>
        <p:grpSpPr>
          <a:xfrm rot="0">
            <a:off x="13842121" y="7110941"/>
            <a:ext cx="3417179" cy="1714485"/>
            <a:chOff x="0" y="0"/>
            <a:chExt cx="899998" cy="451552"/>
          </a:xfrm>
        </p:grpSpPr>
        <p:sp>
          <p:nvSpPr>
            <p:cNvPr name="Freeform 20" id="20"/>
            <p:cNvSpPr/>
            <p:nvPr/>
          </p:nvSpPr>
          <p:spPr>
            <a:xfrm flipH="false" flipV="false" rot="0">
              <a:off x="0" y="0"/>
              <a:ext cx="899998" cy="451552"/>
            </a:xfrm>
            <a:custGeom>
              <a:avLst/>
              <a:gdLst/>
              <a:ahLst/>
              <a:cxnLst/>
              <a:rect r="r" b="b" t="t" l="l"/>
              <a:pathLst>
                <a:path h="451552" w="899998">
                  <a:moveTo>
                    <a:pt x="0" y="0"/>
                  </a:moveTo>
                  <a:lnTo>
                    <a:pt x="899998" y="0"/>
                  </a:lnTo>
                  <a:lnTo>
                    <a:pt x="899998" y="451552"/>
                  </a:lnTo>
                  <a:lnTo>
                    <a:pt x="0" y="451552"/>
                  </a:lnTo>
                  <a:close/>
                </a:path>
              </a:pathLst>
            </a:custGeom>
            <a:solidFill>
              <a:srgbClr val="0071BC"/>
            </a:solidFill>
          </p:spPr>
        </p:sp>
        <p:sp>
          <p:nvSpPr>
            <p:cNvPr name="TextBox 21" id="21"/>
            <p:cNvSpPr txBox="true"/>
            <p:nvPr/>
          </p:nvSpPr>
          <p:spPr>
            <a:xfrm>
              <a:off x="0" y="-57150"/>
              <a:ext cx="899998"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SERIAL COMMUNICATION</a:t>
              </a:r>
            </a:p>
            <a:p>
              <a:pPr algn="ctr">
                <a:lnSpc>
                  <a:spcPts val="3080"/>
                </a:lnSpc>
              </a:pPr>
              <a:r>
                <a:rPr lang="en-US" sz="2200" i="true">
                  <a:solidFill>
                    <a:srgbClr val="FFFFFF"/>
                  </a:solidFill>
                  <a:latin typeface="Arimo Italics"/>
                  <a:ea typeface="Arimo Italics"/>
                  <a:cs typeface="Arimo Italics"/>
                  <a:sym typeface="Arimo Italics"/>
                </a:rPr>
                <a:t>(PYSERAIL AND ARDUINO)</a:t>
              </a:r>
            </a:p>
          </p:txBody>
        </p:sp>
      </p:grpSp>
      <p:grpSp>
        <p:nvGrpSpPr>
          <p:cNvPr name="Group 22" id="22"/>
          <p:cNvGrpSpPr/>
          <p:nvPr/>
        </p:nvGrpSpPr>
        <p:grpSpPr>
          <a:xfrm rot="0">
            <a:off x="9440611" y="7110941"/>
            <a:ext cx="3417179" cy="1714485"/>
            <a:chOff x="0" y="0"/>
            <a:chExt cx="899998" cy="451552"/>
          </a:xfrm>
        </p:grpSpPr>
        <p:sp>
          <p:nvSpPr>
            <p:cNvPr name="Freeform 23" id="23"/>
            <p:cNvSpPr/>
            <p:nvPr/>
          </p:nvSpPr>
          <p:spPr>
            <a:xfrm flipH="false" flipV="false" rot="0">
              <a:off x="0" y="0"/>
              <a:ext cx="899998" cy="451552"/>
            </a:xfrm>
            <a:custGeom>
              <a:avLst/>
              <a:gdLst/>
              <a:ahLst/>
              <a:cxnLst/>
              <a:rect r="r" b="b" t="t" l="l"/>
              <a:pathLst>
                <a:path h="451552" w="899998">
                  <a:moveTo>
                    <a:pt x="0" y="0"/>
                  </a:moveTo>
                  <a:lnTo>
                    <a:pt x="899998" y="0"/>
                  </a:lnTo>
                  <a:lnTo>
                    <a:pt x="899998" y="451552"/>
                  </a:lnTo>
                  <a:lnTo>
                    <a:pt x="0" y="451552"/>
                  </a:lnTo>
                  <a:close/>
                </a:path>
              </a:pathLst>
            </a:custGeom>
            <a:solidFill>
              <a:srgbClr val="0071BC"/>
            </a:solidFill>
          </p:spPr>
        </p:sp>
        <p:sp>
          <p:nvSpPr>
            <p:cNvPr name="TextBox 24" id="24"/>
            <p:cNvSpPr txBox="true"/>
            <p:nvPr/>
          </p:nvSpPr>
          <p:spPr>
            <a:xfrm>
              <a:off x="0" y="-57150"/>
              <a:ext cx="899998"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ARDUINO BOARD</a:t>
              </a:r>
            </a:p>
          </p:txBody>
        </p:sp>
      </p:grpSp>
      <p:grpSp>
        <p:nvGrpSpPr>
          <p:cNvPr name="Group 25" id="25"/>
          <p:cNvGrpSpPr/>
          <p:nvPr/>
        </p:nvGrpSpPr>
        <p:grpSpPr>
          <a:xfrm rot="0">
            <a:off x="5039101" y="7100360"/>
            <a:ext cx="3417179" cy="1714485"/>
            <a:chOff x="0" y="0"/>
            <a:chExt cx="899998" cy="451552"/>
          </a:xfrm>
        </p:grpSpPr>
        <p:sp>
          <p:nvSpPr>
            <p:cNvPr name="Freeform 26" id="26"/>
            <p:cNvSpPr/>
            <p:nvPr/>
          </p:nvSpPr>
          <p:spPr>
            <a:xfrm flipH="false" flipV="false" rot="0">
              <a:off x="0" y="0"/>
              <a:ext cx="899998" cy="451552"/>
            </a:xfrm>
            <a:custGeom>
              <a:avLst/>
              <a:gdLst/>
              <a:ahLst/>
              <a:cxnLst/>
              <a:rect r="r" b="b" t="t" l="l"/>
              <a:pathLst>
                <a:path h="451552" w="899998">
                  <a:moveTo>
                    <a:pt x="0" y="0"/>
                  </a:moveTo>
                  <a:lnTo>
                    <a:pt x="899998" y="0"/>
                  </a:lnTo>
                  <a:lnTo>
                    <a:pt x="899998" y="451552"/>
                  </a:lnTo>
                  <a:lnTo>
                    <a:pt x="0" y="451552"/>
                  </a:lnTo>
                  <a:close/>
                </a:path>
              </a:pathLst>
            </a:custGeom>
            <a:solidFill>
              <a:srgbClr val="0071BC"/>
            </a:solidFill>
          </p:spPr>
        </p:sp>
        <p:sp>
          <p:nvSpPr>
            <p:cNvPr name="TextBox 27" id="27"/>
            <p:cNvSpPr txBox="true"/>
            <p:nvPr/>
          </p:nvSpPr>
          <p:spPr>
            <a:xfrm>
              <a:off x="0" y="-57150"/>
              <a:ext cx="899998" cy="508702"/>
            </a:xfrm>
            <a:prstGeom prst="rect">
              <a:avLst/>
            </a:prstGeom>
          </p:spPr>
          <p:txBody>
            <a:bodyPr anchor="ctr" rtlCol="false" tIns="50800" lIns="50800" bIns="50800" rIns="50800"/>
            <a:lstStyle/>
            <a:p>
              <a:pPr algn="ctr">
                <a:lnSpc>
                  <a:spcPts val="3080"/>
                </a:lnSpc>
              </a:pPr>
              <a:r>
                <a:rPr lang="en-US" sz="2200" i="true">
                  <a:solidFill>
                    <a:srgbClr val="FFFFFF"/>
                  </a:solidFill>
                  <a:latin typeface="Arimo Italics"/>
                  <a:ea typeface="Arimo Italics"/>
                  <a:cs typeface="Arimo Italics"/>
                  <a:sym typeface="Arimo Italics"/>
                </a:rPr>
                <a:t>LED CONTROL</a:t>
              </a:r>
            </a:p>
            <a:p>
              <a:pPr algn="ctr">
                <a:lnSpc>
                  <a:spcPts val="3080"/>
                </a:lnSpc>
              </a:pPr>
              <a:r>
                <a:rPr lang="en-US" sz="2200" i="true">
                  <a:solidFill>
                    <a:srgbClr val="FFFFFF"/>
                  </a:solidFill>
                  <a:latin typeface="Arimo Italics"/>
                  <a:ea typeface="Arimo Italics"/>
                  <a:cs typeface="Arimo Italics"/>
                  <a:sym typeface="Arimo Italics"/>
                </a:rPr>
                <a:t>(LEDs,RESISTORS)</a:t>
              </a:r>
            </a:p>
          </p:txBody>
        </p:sp>
      </p:grpSp>
      <p:sp>
        <p:nvSpPr>
          <p:cNvPr name="AutoShape 28" id="28"/>
          <p:cNvSpPr/>
          <p:nvPr/>
        </p:nvSpPr>
        <p:spPr>
          <a:xfrm>
            <a:off x="8440440" y="4599584"/>
            <a:ext cx="991679" cy="9553"/>
          </a:xfrm>
          <a:prstGeom prst="line">
            <a:avLst/>
          </a:prstGeom>
          <a:ln cap="flat" w="38100">
            <a:solidFill>
              <a:srgbClr val="FFFFFF"/>
            </a:solidFill>
            <a:prstDash val="solid"/>
            <a:headEnd type="none" len="sm" w="sm"/>
            <a:tailEnd type="arrow" len="sm" w="med"/>
          </a:ln>
        </p:spPr>
      </p:sp>
      <p:sp>
        <p:nvSpPr>
          <p:cNvPr name="AutoShape 29" id="29"/>
          <p:cNvSpPr/>
          <p:nvPr/>
        </p:nvSpPr>
        <p:spPr>
          <a:xfrm flipV="true">
            <a:off x="12849884" y="4631065"/>
            <a:ext cx="1171321" cy="18970"/>
          </a:xfrm>
          <a:prstGeom prst="line">
            <a:avLst/>
          </a:prstGeom>
          <a:ln cap="flat" w="38100">
            <a:solidFill>
              <a:srgbClr val="FFFFFF"/>
            </a:solidFill>
            <a:prstDash val="solid"/>
            <a:headEnd type="none" len="sm" w="sm"/>
            <a:tailEnd type="arrow" len="sm" w="med"/>
          </a:ln>
        </p:spPr>
      </p:sp>
      <p:sp>
        <p:nvSpPr>
          <p:cNvPr name="AutoShape 30" id="30"/>
          <p:cNvSpPr/>
          <p:nvPr/>
        </p:nvSpPr>
        <p:spPr>
          <a:xfrm flipH="true">
            <a:off x="15550710" y="5304426"/>
            <a:ext cx="19050" cy="1806515"/>
          </a:xfrm>
          <a:prstGeom prst="line">
            <a:avLst/>
          </a:prstGeom>
          <a:ln cap="flat" w="38100">
            <a:solidFill>
              <a:srgbClr val="FFFFFF"/>
            </a:solidFill>
            <a:prstDash val="solid"/>
            <a:headEnd type="none" len="sm" w="sm"/>
            <a:tailEnd type="arrow" len="sm" w="med"/>
          </a:ln>
        </p:spPr>
      </p:sp>
      <p:sp>
        <p:nvSpPr>
          <p:cNvPr name="AutoShape 31" id="31"/>
          <p:cNvSpPr/>
          <p:nvPr/>
        </p:nvSpPr>
        <p:spPr>
          <a:xfrm flipH="true">
            <a:off x="12857790" y="7987234"/>
            <a:ext cx="1018000" cy="0"/>
          </a:xfrm>
          <a:prstGeom prst="line">
            <a:avLst/>
          </a:prstGeom>
          <a:ln cap="flat" w="38100">
            <a:solidFill>
              <a:srgbClr val="FFFFFF"/>
            </a:solidFill>
            <a:prstDash val="solid"/>
            <a:headEnd type="none" len="sm" w="sm"/>
            <a:tailEnd type="arrow" len="sm" w="med"/>
          </a:ln>
        </p:spPr>
      </p:sp>
      <p:sp>
        <p:nvSpPr>
          <p:cNvPr name="AutoShape 32" id="32"/>
          <p:cNvSpPr/>
          <p:nvPr/>
        </p:nvSpPr>
        <p:spPr>
          <a:xfrm flipH="true">
            <a:off x="8456281" y="7938553"/>
            <a:ext cx="984330" cy="19050"/>
          </a:xfrm>
          <a:prstGeom prst="line">
            <a:avLst/>
          </a:prstGeom>
          <a:ln cap="flat" w="38100">
            <a:solidFill>
              <a:srgbClr val="FFFFFF"/>
            </a:solidFill>
            <a:prstDash val="solid"/>
            <a:headEnd type="none" len="sm" w="sm"/>
            <a:tailEnd type="arrow" len="sm" w="med"/>
          </a:ln>
        </p:spPr>
      </p:sp>
      <p:sp>
        <p:nvSpPr>
          <p:cNvPr name="AutoShape 33" id="33"/>
          <p:cNvSpPr/>
          <p:nvPr/>
        </p:nvSpPr>
        <p:spPr>
          <a:xfrm>
            <a:off x="2194830" y="2654322"/>
            <a:ext cx="0" cy="1128979"/>
          </a:xfrm>
          <a:prstGeom prst="line">
            <a:avLst/>
          </a:prstGeom>
          <a:ln cap="flat" w="38100">
            <a:solidFill>
              <a:srgbClr val="FFFFFF"/>
            </a:solidFill>
            <a:prstDash val="solid"/>
            <a:headEnd type="none" len="sm" w="sm"/>
            <a:tailEnd type="arrow" len="sm" w="med"/>
          </a:ln>
        </p:spPr>
      </p:sp>
      <p:sp>
        <p:nvSpPr>
          <p:cNvPr name="AutoShape 34" id="34"/>
          <p:cNvSpPr/>
          <p:nvPr/>
        </p:nvSpPr>
        <p:spPr>
          <a:xfrm flipV="true">
            <a:off x="3772904" y="4593265"/>
            <a:ext cx="1265915" cy="18752"/>
          </a:xfrm>
          <a:prstGeom prst="line">
            <a:avLst/>
          </a:prstGeom>
          <a:ln cap="flat" w="38100">
            <a:solidFill>
              <a:srgbClr val="FFFFFF"/>
            </a:solidFill>
            <a:prstDash val="solid"/>
            <a:headEnd type="none" len="sm" w="sm"/>
            <a:tailEnd type="arrow" len="sm" w="med"/>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DAGQJvOntpk</dc:identifier>
  <dcterms:modified xsi:type="dcterms:W3CDTF">2011-08-01T06:04:30Z</dcterms:modified>
  <cp:revision>1</cp:revision>
  <dc:title>blue modern business presentation</dc:title>
</cp:coreProperties>
</file>

<file path=docProps/thumbnail.jpeg>
</file>